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269" r:id="rId5"/>
    <p:sldId id="270" r:id="rId6"/>
    <p:sldId id="319" r:id="rId7"/>
    <p:sldId id="271" r:id="rId8"/>
    <p:sldId id="340" r:id="rId9"/>
    <p:sldId id="272" r:id="rId10"/>
    <p:sldId id="273" r:id="rId11"/>
    <p:sldId id="258" r:id="rId12"/>
    <p:sldId id="276" r:id="rId13"/>
    <p:sldId id="275" r:id="rId14"/>
    <p:sldId id="312" r:id="rId15"/>
    <p:sldId id="313" r:id="rId16"/>
    <p:sldId id="314" r:id="rId17"/>
    <p:sldId id="315" r:id="rId18"/>
    <p:sldId id="316" r:id="rId19"/>
    <p:sldId id="257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81" r:id="rId36"/>
    <p:sldId id="280" r:id="rId37"/>
    <p:sldId id="310" r:id="rId38"/>
    <p:sldId id="311" r:id="rId39"/>
    <p:sldId id="298" r:id="rId40"/>
    <p:sldId id="299" r:id="rId41"/>
    <p:sldId id="300" r:id="rId42"/>
    <p:sldId id="304" r:id="rId43"/>
    <p:sldId id="302" r:id="rId44"/>
    <p:sldId id="306" r:id="rId45"/>
    <p:sldId id="307" r:id="rId46"/>
    <p:sldId id="308" r:id="rId47"/>
    <p:sldId id="309" r:id="rId48"/>
    <p:sldId id="305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8" r:id="rId60"/>
    <p:sldId id="330" r:id="rId61"/>
    <p:sldId id="331" r:id="rId62"/>
    <p:sldId id="332" r:id="rId63"/>
    <p:sldId id="333" r:id="rId64"/>
    <p:sldId id="334" r:id="rId65"/>
    <p:sldId id="335" r:id="rId66"/>
    <p:sldId id="33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680B3-40AA-495A-9D8D-FE6F4690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876BD2-1B9C-4712-96A1-27906CC69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867A7D-0BE7-4097-BE7C-94334828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95FA71-F5B5-415F-ADE4-23BC55C8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C2E409-1248-470D-B574-9F101C92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7EE95-3228-489B-9C3C-D8B1F61D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4503D9-02DA-472F-8BA6-CC7319E6C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09151-EA48-4732-B5D4-9C2664B2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77A7D1-DAFD-47C8-8C3C-8D5350DB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69C8D-224F-48CA-9BE8-1C37A84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764955-9279-4BFB-9C59-6545BF635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0D6800-D851-44AD-A350-8891CB789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C0294-ACB9-4907-B531-75A163CB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AA5700-887C-43C4-81A5-760B8DA5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95A2BE-A876-4964-B8A2-AB57808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45EF4-631F-4265-A063-7D0483B0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F285CC-4D3C-4A0A-8139-214CE72A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3C367-6526-4D49-99A9-A12D839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C6BB1A-CEB5-41DC-9F01-3ACB061F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AD45F-E7A7-4448-A7EA-8557975F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7D83D-A9B9-40E2-BECF-83903811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C13E7-B1D5-4141-A6A4-E65F5F5BA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6D00B-CF35-41B4-94B9-0C7274EB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C3C745-EF2B-476A-8ED3-B97C76BD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1B4613-9251-447F-9A68-216F23FE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BE5BE-DB7B-4797-9F82-E32A3B08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559100-28FF-4423-8C7A-A32B3FE00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617A04-080A-45BE-937D-7322C89A6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0C7D9-1661-4568-A0D5-E5D36DF4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B401DC-6032-45B0-BA79-DBA6EE97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1DD7E5-7211-4550-AC85-E5B88EBD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4D7FE-8225-4261-BDF9-56E897B8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457FB-E6A0-480A-B144-F8DD7625C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E5C93F-40DC-4F5E-9BF0-1D9E2CE7D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9A5E4-1105-4038-A733-A77751FBE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526247-EEB1-417E-937D-366B7A39A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784FE9-E8DF-4975-9D06-B7B513FD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8DCF71-72D0-4F57-B5C5-831D6535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48725B-BB07-4438-B507-4EE31C60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3688F-4A1F-4FA0-9FB0-9333AC64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6F7B25-1708-4F10-8E26-A8C38E6E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52B452-5E59-4679-87A7-0629AD03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819651-58BB-486A-9AE3-E437E17C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F9DA6A-5907-40D9-ACA3-D74FCA5E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62B659-97E9-484D-B9C4-F78FD78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390FD9-9D92-4B1A-A410-C0BA39F7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5CD04-D241-415F-8CA1-7C9080BA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1DD6C-86AE-41EC-B239-3CE85F04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38CB1-DCAF-4D48-8513-5B2C1969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B2E44D-996D-4E56-8DFD-8F4C8D07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F84C2F-6E8F-4EF2-B252-76332E11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CD5D4-8CDA-4FDE-8A8E-38EA07ED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7BA84-5025-486B-B504-E88865B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15C097-56E2-4CD2-83B9-11154679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4D0E22-5C96-41FF-AE1B-012204DD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45025E-C857-4BF2-BD67-788BAA23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94F5DA-66D9-4738-A083-D89CD451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367B1-CBD5-4D93-82DD-D3536BD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4D82D7-0E01-47DB-893F-0123A711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7FE514-492C-4288-A81A-5BBA55AA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4B6EE-9484-48E2-80E4-8DE2841D6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D39A-8D4A-473E-A977-7B7FDC2BF90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810B1-7EFD-4634-AA32-7E59865E0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3229C-878B-4170-959D-1B0CAB8E6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E054-890A-44AD-8507-EA6ECD0A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92592-B25D-4365-8A2D-54C37824C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05089"/>
              </p:ext>
            </p:extLst>
          </p:nvPr>
        </p:nvGraphicFramePr>
        <p:xfrm>
          <a:off x="98425" y="98425"/>
          <a:ext cx="12093575" cy="680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resentation" r:id="rId3" imgW="6094497" imgH="3427427" progId="PowerPoint.Show.12">
                  <p:embed/>
                </p:oleObj>
              </mc:Choice>
              <mc:Fallback>
                <p:oleObj name="Presentation" r:id="rId3" imgW="6094497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801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45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ED9AB2-7918-4855-B69C-7E3423E7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4" y="900951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khêu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….).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Điều 116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1999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9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6C6DC-8A55-4665-B506-BD7CF5C6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094"/>
            <a:ext cx="10515600" cy="549886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ra,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coi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xâm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200" dirty="0" err="1">
                <a:cs typeface="Arial" panose="020B0604020202020204" pitchFamily="34" charset="0"/>
              </a:rPr>
              <a:t>dùng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tiền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vật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chất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uy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tín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hoặc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lợi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ích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khác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dụ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dỗ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lôi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kéo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hoạt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; </a:t>
            </a:r>
            <a:r>
              <a:rPr lang="en-US" sz="3200" dirty="0" err="1">
                <a:cs typeface="Arial" panose="020B0604020202020204" pitchFamily="34" charset="0"/>
              </a:rPr>
              <a:t>dùng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thủ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đoạn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nói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dối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gian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lận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hoạt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; </a:t>
            </a:r>
            <a:r>
              <a:rPr lang="en-US" sz="3200" dirty="0" err="1">
                <a:cs typeface="Arial" panose="020B0604020202020204" pitchFamily="34" charset="0"/>
              </a:rPr>
              <a:t>dẫn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chỉ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dẫn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môi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giới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tổ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chức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xúi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giục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hoạt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; </a:t>
            </a:r>
            <a:r>
              <a:rPr lang="en-US" sz="3200" dirty="0" err="1">
                <a:cs typeface="Arial" panose="020B0604020202020204" pitchFamily="34" charset="0"/>
              </a:rPr>
              <a:t>che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giấu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cho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thuê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mượn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hoặc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bố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trí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hoạt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dùng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vũ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lực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đe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dọa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dùng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vũ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lực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hoặc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dùng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uy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quyền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ép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buộc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hoạt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mại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; </a:t>
            </a:r>
            <a:r>
              <a:rPr lang="en-US" sz="3200" dirty="0" err="1">
                <a:cs typeface="Arial" panose="020B0604020202020204" pitchFamily="34" charset="0"/>
              </a:rPr>
              <a:t>cho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tiếp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xúc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với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văn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hóa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phẩm</a:t>
            </a:r>
            <a:r>
              <a:rPr lang="en-US" sz="3200" dirty="0">
                <a:cs typeface="Arial" panose="020B0604020202020204" pitchFamily="34" charset="0"/>
              </a:rPr>
              <a:t>, </a:t>
            </a:r>
            <a:r>
              <a:rPr lang="en-US" sz="3200" dirty="0" err="1">
                <a:cs typeface="Arial" panose="020B0604020202020204" pitchFamily="34" charset="0"/>
              </a:rPr>
              <a:t>sản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phẩm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có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nội</a:t>
            </a:r>
            <a:r>
              <a:rPr lang="en-US" sz="3200" dirty="0">
                <a:cs typeface="Arial" panose="020B0604020202020204" pitchFamily="34" charset="0"/>
              </a:rPr>
              <a:t> dung </a:t>
            </a:r>
            <a:r>
              <a:rPr lang="en-US" sz="3200" dirty="0" err="1">
                <a:cs typeface="Arial" panose="020B0604020202020204" pitchFamily="34" charset="0"/>
              </a:rPr>
              <a:t>khiêu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dâm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hoặc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tác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vào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cơ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thể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nhằm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kích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động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tình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dục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trẻ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em</a:t>
            </a:r>
            <a:r>
              <a:rPr lang="en-US" sz="3200" dirty="0">
                <a:cs typeface="Arial" panose="020B0604020202020204" pitchFamily="34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9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38B99-8DF5-4C8A-8576-1C19D2A3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XHTD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DF564-95FC-45DC-8123-3C938CD9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tuổi</a:t>
            </a:r>
            <a:r>
              <a:rPr lang="en-US" b="1" dirty="0"/>
              <a:t> </a:t>
            </a:r>
            <a:r>
              <a:rPr lang="en-US" b="1" dirty="0" err="1"/>
              <a:t>mầm</a:t>
            </a:r>
            <a:r>
              <a:rPr lang="en-US" b="1" dirty="0"/>
              <a:t> non</a:t>
            </a:r>
          </a:p>
          <a:p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hay </a:t>
            </a:r>
            <a:r>
              <a:rPr lang="en-US" dirty="0" err="1"/>
              <a:t>tò</a:t>
            </a:r>
            <a:r>
              <a:rPr lang="en-US" dirty="0"/>
              <a:t> </a:t>
            </a:r>
            <a:r>
              <a:rPr lang="en-US" dirty="0" err="1"/>
              <a:t>mò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sắm</a:t>
            </a:r>
            <a:r>
              <a:rPr lang="en-US" dirty="0"/>
              <a:t> </a:t>
            </a:r>
            <a:r>
              <a:rPr lang="en-US" dirty="0" err="1"/>
              <a:t>vai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phim</a:t>
            </a:r>
            <a:r>
              <a:rPr lang="en-US" dirty="0"/>
              <a:t>,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hay </a:t>
            </a:r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hãi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dọa</a:t>
            </a:r>
            <a:r>
              <a:rPr lang="en-US" dirty="0"/>
              <a:t> </a:t>
            </a:r>
            <a:r>
              <a:rPr lang="en-US" dirty="0" err="1"/>
              <a:t>nạt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0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4F549D-E010-4106-A15F-75A896E7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54" y="914401"/>
            <a:ext cx="10515600" cy="54885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tuổi</a:t>
            </a:r>
            <a:r>
              <a:rPr lang="en-US" b="1" dirty="0"/>
              <a:t> </a:t>
            </a:r>
            <a:r>
              <a:rPr lang="en-US" b="1" dirty="0" err="1"/>
              <a:t>tiểu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endParaRPr lang="en-US" b="1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tín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  <a:p>
            <a:r>
              <a:rPr lang="en-US" dirty="0" err="1"/>
              <a:t>Sự</a:t>
            </a:r>
            <a:r>
              <a:rPr lang="en-US" dirty="0"/>
              <a:t> tin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  <a:p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/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bó</a:t>
            </a:r>
            <a:endParaRPr lang="en-US" dirty="0"/>
          </a:p>
          <a:p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non </a:t>
            </a:r>
            <a:r>
              <a:rPr lang="en-US" dirty="0" err="1"/>
              <a:t>nớt</a:t>
            </a:r>
            <a:r>
              <a:rPr lang="en-US" dirty="0"/>
              <a:t>,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đuối</a:t>
            </a:r>
            <a:endParaRPr lang="en-US" dirty="0"/>
          </a:p>
          <a:p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chia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/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DF8F9-74D1-4AB3-88B4-B77264AA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tuổi</a:t>
            </a:r>
            <a:r>
              <a:rPr lang="en-US" b="1" dirty="0"/>
              <a:t> </a:t>
            </a:r>
            <a:r>
              <a:rPr lang="en-US" b="1" dirty="0" err="1"/>
              <a:t>dậy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- THCS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C39955-7A27-470A-91CE-989D8FFF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3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Tò</a:t>
            </a:r>
            <a:r>
              <a:rPr lang="en-US" dirty="0"/>
              <a:t> </a:t>
            </a:r>
            <a:r>
              <a:rPr lang="en-US" dirty="0" err="1"/>
              <a:t>mò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…</a:t>
            </a:r>
          </a:p>
          <a:p>
            <a:pPr>
              <a:buFontTx/>
              <a:buChar char="-"/>
            </a:pPr>
            <a:r>
              <a:rPr lang="en-US" dirty="0" err="1"/>
              <a:t>Nảy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mặc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, tin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QHXH</a:t>
            </a:r>
          </a:p>
          <a:p>
            <a:pPr>
              <a:buFontTx/>
              <a:buChar char="-"/>
            </a:pP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/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/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…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đắn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Testosterone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Oxytocxin</a:t>
            </a:r>
            <a:r>
              <a:rPr lang="en-US" dirty="0"/>
              <a:t> -</a:t>
            </a:r>
            <a:r>
              <a:rPr lang="en-US" dirty="0" err="1"/>
              <a:t>hoocmon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E810F-66DD-42D5-BC7D-0DD595EF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Đăc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tật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vấn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XHTDTE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864FA9-D61A-4ECA-992E-42AAB961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/>
              <a:t>Trẻ</a:t>
            </a:r>
            <a:r>
              <a:rPr lang="en-US" sz="3600" dirty="0" smtClean="0"/>
              <a:t> </a:t>
            </a:r>
            <a:r>
              <a:rPr lang="en-US" sz="3600" dirty="0" err="1"/>
              <a:t>khiếm</a:t>
            </a:r>
            <a:r>
              <a:rPr lang="en-US" sz="3600" dirty="0"/>
              <a:t> </a:t>
            </a:r>
            <a:r>
              <a:rPr lang="en-US" sz="3600" dirty="0" err="1"/>
              <a:t>thính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3600" dirty="0" err="1" smtClean="0"/>
              <a:t>K</a:t>
            </a:r>
            <a:r>
              <a:rPr lang="en-US" sz="3600" dirty="0" err="1" smtClean="0"/>
              <a:t>hả</a:t>
            </a:r>
            <a:r>
              <a:rPr lang="en-US" sz="3600" dirty="0" smtClean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quá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 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lý</a:t>
            </a:r>
            <a:r>
              <a:rPr lang="en-US" sz="3600" dirty="0"/>
              <a:t>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khiếm</a:t>
            </a:r>
            <a:r>
              <a:rPr lang="en-US" sz="3600" dirty="0"/>
              <a:t> </a:t>
            </a:r>
            <a:r>
              <a:rPr lang="en-US" sz="3600" dirty="0" err="1"/>
              <a:t>thính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, </a:t>
            </a:r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,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đầy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tin,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r>
              <a:rPr lang="en-US" sz="3600" dirty="0"/>
              <a:t> </a:t>
            </a:r>
            <a:r>
              <a:rPr lang="en-US" sz="3600" dirty="0" err="1"/>
              <a:t>đạt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.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vẹn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,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- </a:t>
            </a:r>
            <a:r>
              <a:rPr lang="en-US" sz="3600" dirty="0" err="1" smtClean="0"/>
              <a:t>Ít</a:t>
            </a:r>
            <a:r>
              <a:rPr lang="en-US" sz="3600" dirty="0" smtClean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, </a:t>
            </a:r>
            <a:r>
              <a:rPr lang="en-US" sz="3600" dirty="0" err="1"/>
              <a:t>tự</a:t>
            </a:r>
            <a:r>
              <a:rPr lang="en-US" sz="3600" dirty="0"/>
              <a:t> ti,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nhập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bè</a:t>
            </a:r>
            <a:r>
              <a:rPr lang="en-US" sz="3600" dirty="0"/>
              <a:t>,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hay </a:t>
            </a:r>
            <a:r>
              <a:rPr lang="en-US" sz="3600" dirty="0" err="1"/>
              <a:t>cáu</a:t>
            </a:r>
            <a:r>
              <a:rPr lang="en-US" sz="3600" dirty="0"/>
              <a:t> </a:t>
            </a:r>
            <a:r>
              <a:rPr lang="en-US" sz="3600" dirty="0" err="1"/>
              <a:t>giận</a:t>
            </a:r>
            <a:r>
              <a:rPr lang="en-US" sz="3600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0F7BF-AB7B-4D17-A8AF-6524427CE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159"/>
            <a:ext cx="10515600" cy="55203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khiếm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Do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tri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khiếm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hay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,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ti,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294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0E5D2-BE70-4D9E-BE0D-37C15E54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chậm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tuệ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617C9-847E-44DF-8AC7-A71E2197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chậm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tuệ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ngôn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chậm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 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chậm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tuệ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phức</a:t>
            </a:r>
            <a:r>
              <a:rPr lang="en-US" sz="3200" dirty="0"/>
              <a:t> </a:t>
            </a:r>
            <a:r>
              <a:rPr lang="en-US" sz="3200" dirty="0" err="1"/>
              <a:t>tạp</a:t>
            </a:r>
            <a:r>
              <a:rPr lang="en-US" sz="3200" dirty="0"/>
              <a:t>,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ý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cộc</a:t>
            </a:r>
            <a:r>
              <a:rPr lang="en-US" sz="3200" dirty="0"/>
              <a:t> </a:t>
            </a:r>
            <a:r>
              <a:rPr lang="en-US" sz="3200" dirty="0" err="1"/>
              <a:t>lốc</a:t>
            </a:r>
            <a:r>
              <a:rPr lang="en-US" sz="3200" dirty="0"/>
              <a:t>.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trừu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,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nắm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.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,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 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kém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03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75C5C-103E-4379-8671-931BB2C7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B222A-DC44-4CAC-AFFD-F22210FA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,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, </a:t>
            </a:r>
            <a:r>
              <a:rPr lang="en-US" dirty="0" err="1"/>
              <a:t>cử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,…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kém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khiếm</a:t>
            </a:r>
            <a:r>
              <a:rPr lang="en-US" dirty="0"/>
              <a:t> </a:t>
            </a: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</a:t>
            </a:r>
          </a:p>
          <a:p>
            <a:pPr>
              <a:buFontTx/>
              <a:buChar char="-"/>
            </a:pP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dậy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kìm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Khoảng</a:t>
            </a:r>
            <a:r>
              <a:rPr lang="en-US" dirty="0"/>
              <a:t> 40%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IQ </a:t>
            </a:r>
            <a:r>
              <a:rPr lang="en-US" dirty="0" err="1"/>
              <a:t>dưới</a:t>
            </a:r>
            <a:r>
              <a:rPr lang="en-US" dirty="0"/>
              <a:t> 55 </a:t>
            </a:r>
            <a:r>
              <a:rPr lang="en-US" dirty="0" err="1"/>
              <a:t>điểm</a:t>
            </a:r>
            <a:r>
              <a:rPr lang="en-US" dirty="0"/>
              <a:t>. </a:t>
            </a:r>
            <a:r>
              <a:rPr lang="en-US" dirty="0" err="1"/>
              <a:t>Chỉ</a:t>
            </a:r>
            <a:r>
              <a:rPr lang="en-US" dirty="0"/>
              <a:t> 30%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tuệ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7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BB3E0-5B28-4711-A0A5-D1C97EB5B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013"/>
            <a:ext cx="10515600" cy="5426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Các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XHTDTE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trộm</a:t>
            </a:r>
            <a:r>
              <a:rPr lang="en-US" dirty="0"/>
              <a:t> 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Hôn</a:t>
            </a:r>
            <a:r>
              <a:rPr lang="en-US" dirty="0"/>
              <a:t> 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Sờ</a:t>
            </a:r>
            <a:r>
              <a:rPr lang="en-US" dirty="0"/>
              <a:t> </a:t>
            </a:r>
            <a:r>
              <a:rPr lang="en-US" dirty="0" err="1"/>
              <a:t>mó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 hay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</a:p>
          <a:p>
            <a:r>
              <a:rPr lang="en-US" dirty="0" err="1"/>
              <a:t>Vuốt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, </a:t>
            </a:r>
            <a:r>
              <a:rPr lang="en-US" dirty="0" err="1"/>
              <a:t>mơn</a:t>
            </a:r>
            <a:r>
              <a:rPr lang="en-US" dirty="0"/>
              <a:t> </a:t>
            </a:r>
            <a:r>
              <a:rPr lang="en-US" dirty="0" err="1"/>
              <a:t>trớn</a:t>
            </a:r>
            <a:r>
              <a:rPr lang="en-US" dirty="0"/>
              <a:t> 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liếm</a:t>
            </a:r>
            <a:r>
              <a:rPr lang="en-US" dirty="0"/>
              <a:t>, </a:t>
            </a:r>
            <a:r>
              <a:rPr lang="en-US" dirty="0" err="1"/>
              <a:t>mút</a:t>
            </a:r>
            <a:r>
              <a:rPr lang="en-US" dirty="0"/>
              <a:t> </a:t>
            </a:r>
          </a:p>
          <a:p>
            <a:r>
              <a:rPr lang="en-US" dirty="0"/>
              <a:t>QHTD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hay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toan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QHTD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</a:p>
          <a:p>
            <a:r>
              <a:rPr lang="en-US" dirty="0" err="1"/>
              <a:t>Mại</a:t>
            </a:r>
            <a:r>
              <a:rPr lang="en-US" dirty="0"/>
              <a:t> </a:t>
            </a:r>
            <a:r>
              <a:rPr lang="en-US" dirty="0" err="1"/>
              <a:t>dâm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142" y="1514169"/>
            <a:ext cx="9144000" cy="277269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Giảng</a:t>
            </a:r>
            <a:r>
              <a:rPr lang="en-US" sz="3600" dirty="0" smtClean="0"/>
              <a:t> </a:t>
            </a:r>
            <a:r>
              <a:rPr lang="en-US" sz="3600" dirty="0" err="1"/>
              <a:t>viên</a:t>
            </a:r>
            <a:r>
              <a:rPr lang="en-US" sz="3600" dirty="0"/>
              <a:t>: </a:t>
            </a:r>
            <a:r>
              <a:rPr lang="en-US" sz="3600" dirty="0" err="1"/>
              <a:t>Phan</a:t>
            </a:r>
            <a:r>
              <a:rPr lang="en-US" sz="3600" dirty="0"/>
              <a:t> </a:t>
            </a:r>
            <a:r>
              <a:rPr lang="en-US" sz="3600" dirty="0" err="1" smtClean="0"/>
              <a:t>Thị</a:t>
            </a:r>
            <a:r>
              <a:rPr lang="en-US" sz="3600" dirty="0" smtClean="0"/>
              <a:t> </a:t>
            </a:r>
            <a:r>
              <a:rPr lang="en-US" sz="3600" dirty="0" err="1"/>
              <a:t>Lan</a:t>
            </a:r>
            <a:r>
              <a:rPr lang="en-US" sz="3600" dirty="0"/>
              <a:t> </a:t>
            </a:r>
            <a:r>
              <a:rPr lang="en-US" sz="3600" dirty="0" err="1" smtClean="0"/>
              <a:t>Hương</a:t>
            </a:r>
            <a:endParaRPr lang="en-US" sz="3600" dirty="0" smtClean="0"/>
          </a:p>
          <a:p>
            <a:r>
              <a:rPr lang="en-US" sz="3600" dirty="0" err="1" smtClean="0"/>
              <a:t>Giám</a:t>
            </a:r>
            <a:r>
              <a:rPr lang="en-US" sz="3600" dirty="0" smtClean="0"/>
              <a:t> </a:t>
            </a:r>
            <a:r>
              <a:rPr lang="en-US" sz="3600" dirty="0" err="1" smtClean="0"/>
              <a:t>đốc</a:t>
            </a:r>
            <a:r>
              <a:rPr lang="en-US" sz="3600" dirty="0" smtClean="0"/>
              <a:t> </a:t>
            </a:r>
            <a:r>
              <a:rPr lang="en-US" sz="3600" dirty="0" err="1" smtClean="0"/>
              <a:t>trung</a:t>
            </a:r>
            <a:r>
              <a:rPr lang="en-US" sz="3600" dirty="0" smtClean="0"/>
              <a:t> </a:t>
            </a:r>
            <a:r>
              <a:rPr lang="en-US" sz="3600" dirty="0" err="1" smtClean="0"/>
              <a:t>tâm</a:t>
            </a:r>
            <a:r>
              <a:rPr lang="en-US" sz="3600" dirty="0" smtClean="0"/>
              <a:t> </a:t>
            </a:r>
            <a:r>
              <a:rPr lang="en-US" sz="3600" dirty="0" err="1" smtClean="0"/>
              <a:t>Nghiên</a:t>
            </a:r>
            <a:r>
              <a:rPr lang="en-US" sz="3600" dirty="0" smtClean="0"/>
              <a:t> </a:t>
            </a:r>
            <a:r>
              <a:rPr lang="en-US" sz="3600" dirty="0" err="1" smtClean="0"/>
              <a:t>cứu</a:t>
            </a:r>
            <a:r>
              <a:rPr lang="en-US" sz="3600" dirty="0" smtClean="0"/>
              <a:t> </a:t>
            </a:r>
            <a:r>
              <a:rPr lang="en-US" sz="3600" dirty="0" err="1" smtClean="0"/>
              <a:t>Quyền</a:t>
            </a:r>
            <a:r>
              <a:rPr lang="en-US" sz="3600" dirty="0" smtClean="0"/>
              <a:t> </a:t>
            </a:r>
            <a:r>
              <a:rPr lang="en-US" sz="3600" dirty="0" err="1" smtClean="0"/>
              <a:t>trẻ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endParaRPr lang="en-US" sz="3600" dirty="0" smtClean="0"/>
          </a:p>
          <a:p>
            <a:r>
              <a:rPr lang="en-US" sz="3600" dirty="0" smtClean="0"/>
              <a:t>15 </a:t>
            </a:r>
            <a:r>
              <a:rPr lang="en-US" sz="3600" dirty="0" err="1" smtClean="0"/>
              <a:t>năm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lĩnh</a:t>
            </a:r>
            <a:r>
              <a:rPr lang="en-US" sz="3600" dirty="0" smtClean="0"/>
              <a:t> </a:t>
            </a:r>
            <a:r>
              <a:rPr lang="en-US" sz="3600" dirty="0" err="1" smtClean="0"/>
              <a:t>vực</a:t>
            </a:r>
            <a:r>
              <a:rPr lang="en-US" sz="3600" dirty="0" smtClean="0"/>
              <a:t> </a:t>
            </a:r>
            <a:r>
              <a:rPr lang="en-US" sz="3600" dirty="0" err="1" smtClean="0"/>
              <a:t>bảo</a:t>
            </a:r>
            <a:r>
              <a:rPr lang="en-US" sz="3600" dirty="0" smtClean="0"/>
              <a:t> </a:t>
            </a:r>
            <a:r>
              <a:rPr lang="en-US" sz="3600" dirty="0" err="1" smtClean="0"/>
              <a:t>vệ</a:t>
            </a:r>
            <a:r>
              <a:rPr lang="en-US" sz="3600" dirty="0" smtClean="0"/>
              <a:t> </a:t>
            </a:r>
            <a:r>
              <a:rPr lang="en-US" sz="3600" dirty="0" err="1" smtClean="0"/>
              <a:t>trẻ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599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BDA94-C82D-4EC4-AB0B-94E29EDD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353"/>
            <a:ext cx="10515600" cy="5601610"/>
          </a:xfrm>
        </p:spPr>
        <p:txBody>
          <a:bodyPr/>
          <a:lstStyle/>
          <a:p>
            <a:pPr marR="0">
              <a:spcAft>
                <a:spcPts val="0"/>
              </a:spcAft>
            </a:pP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khiêu</a:t>
            </a:r>
            <a:r>
              <a:rPr lang="en-US" dirty="0"/>
              <a:t> </a:t>
            </a:r>
            <a:r>
              <a:rPr lang="en-US" dirty="0" err="1"/>
              <a:t>dâm</a:t>
            </a:r>
            <a:r>
              <a:rPr lang="en-US" dirty="0"/>
              <a:t> 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</a:p>
          <a:p>
            <a:pPr marR="0">
              <a:spcAft>
                <a:spcPts val="0"/>
              </a:spcAft>
            </a:pP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tĩu</a:t>
            </a:r>
            <a:r>
              <a:rPr lang="en-US" dirty="0"/>
              <a:t>, </a:t>
            </a:r>
            <a:r>
              <a:rPr lang="en-US" dirty="0" err="1"/>
              <a:t>bẩn</a:t>
            </a:r>
            <a:r>
              <a:rPr lang="en-US" dirty="0"/>
              <a:t> </a:t>
            </a:r>
            <a:r>
              <a:rPr lang="en-US" dirty="0" err="1"/>
              <a:t>thỉu</a:t>
            </a:r>
            <a:r>
              <a:rPr lang="en-US" dirty="0"/>
              <a:t> </a:t>
            </a:r>
          </a:p>
          <a:p>
            <a:pPr marR="0" lvl="0">
              <a:spcAft>
                <a:spcPts val="0"/>
              </a:spcAft>
              <a:tabLst>
                <a:tab pos="457200" algn="l"/>
              </a:tabLst>
            </a:pPr>
            <a:r>
              <a:rPr lang="fr-FR" dirty="0" err="1"/>
              <a:t>Cố</a:t>
            </a:r>
            <a:r>
              <a:rPr lang="fr-FR" dirty="0"/>
              <a:t> </a:t>
            </a:r>
            <a:r>
              <a:rPr lang="fr-FR" dirty="0" err="1"/>
              <a:t>tình</a:t>
            </a:r>
            <a:r>
              <a:rPr lang="fr-FR" dirty="0"/>
              <a:t> </a:t>
            </a:r>
            <a:r>
              <a:rPr lang="fr-FR" dirty="0" err="1"/>
              <a:t>để</a:t>
            </a:r>
            <a:r>
              <a:rPr lang="fr-FR" dirty="0"/>
              <a:t> </a:t>
            </a:r>
            <a:r>
              <a:rPr lang="fr-FR" dirty="0" err="1"/>
              <a:t>trẻ</a:t>
            </a:r>
            <a:r>
              <a:rPr lang="fr-FR" dirty="0"/>
              <a:t> </a:t>
            </a:r>
            <a:r>
              <a:rPr lang="fr-FR" dirty="0" err="1"/>
              <a:t>nhìn</a:t>
            </a:r>
            <a:r>
              <a:rPr lang="fr-FR" dirty="0"/>
              <a:t> </a:t>
            </a:r>
            <a:r>
              <a:rPr lang="fr-FR" dirty="0" err="1"/>
              <a:t>hoặc</a:t>
            </a:r>
            <a:r>
              <a:rPr lang="fr-FR" dirty="0"/>
              <a:t> </a:t>
            </a:r>
            <a:r>
              <a:rPr lang="fr-FR" dirty="0" err="1"/>
              <a:t>nghe</a:t>
            </a:r>
            <a:r>
              <a:rPr lang="fr-FR" dirty="0"/>
              <a:t> </a:t>
            </a:r>
            <a:r>
              <a:rPr lang="fr-FR" dirty="0" err="1"/>
              <a:t>thấy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hoạt</a:t>
            </a:r>
            <a:r>
              <a:rPr lang="fr-FR" dirty="0"/>
              <a:t> </a:t>
            </a:r>
            <a:r>
              <a:rPr lang="fr-FR" dirty="0" err="1"/>
              <a:t>động</a:t>
            </a:r>
            <a:r>
              <a:rPr lang="fr-FR" dirty="0"/>
              <a:t> </a:t>
            </a:r>
            <a:r>
              <a:rPr lang="fr-FR" dirty="0" err="1"/>
              <a:t>tình</a:t>
            </a:r>
            <a:r>
              <a:rPr lang="fr-FR" dirty="0"/>
              <a:t> </a:t>
            </a:r>
            <a:r>
              <a:rPr lang="fr-FR" dirty="0" err="1"/>
              <a:t>dục</a:t>
            </a:r>
            <a:r>
              <a:rPr lang="fr-FR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4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C29FD6-6881-4AA1-9166-C1A6CEE8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497"/>
            <a:ext cx="10515600" cy="52214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4. </a:t>
            </a:r>
            <a:r>
              <a:rPr lang="en-US" sz="3600" b="1" dirty="0" err="1"/>
              <a:t>Đối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 </a:t>
            </a:r>
            <a:r>
              <a:rPr lang="en-US" sz="3600" b="1" dirty="0" smtClean="0"/>
              <a:t>XHTDTE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Tx/>
              <a:buChar char="-"/>
            </a:pP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thốn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Nghiện</a:t>
            </a:r>
            <a:r>
              <a:rPr lang="en-US" dirty="0"/>
              <a:t> </a:t>
            </a:r>
            <a:r>
              <a:rPr lang="en-US" dirty="0" err="1"/>
              <a:t>phim</a:t>
            </a:r>
            <a:r>
              <a:rPr lang="en-US" dirty="0"/>
              <a:t> sex</a:t>
            </a:r>
          </a:p>
          <a:p>
            <a:pPr>
              <a:buFontTx/>
              <a:buChar char="-"/>
            </a:pPr>
            <a:r>
              <a:rPr lang="en-US" dirty="0" err="1"/>
              <a:t>Nghiện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thích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uy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9536C-9FE4-46BC-A7B7-6C6900F82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207"/>
            <a:ext cx="10515600" cy="5879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 </a:t>
            </a:r>
            <a:r>
              <a:rPr lang="en-US" sz="3600" b="1" dirty="0" err="1"/>
              <a:t>sai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vấn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smtClean="0"/>
              <a:t>XHTDTE</a:t>
            </a:r>
          </a:p>
          <a:p>
            <a:pPr marL="0" indent="0">
              <a:buNone/>
            </a:pPr>
            <a:endParaRPr lang="en-US" sz="3600" dirty="0"/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fr-FR" sz="3600" dirty="0" err="1"/>
              <a:t>xâm</a:t>
            </a:r>
            <a:r>
              <a:rPr lang="fr-FR" sz="3600" dirty="0"/>
              <a:t> </a:t>
            </a:r>
            <a:r>
              <a:rPr lang="fr-FR" sz="3600" dirty="0" err="1"/>
              <a:t>hại</a:t>
            </a:r>
            <a:r>
              <a:rPr lang="fr-FR" sz="3600" dirty="0"/>
              <a:t> </a:t>
            </a:r>
            <a:r>
              <a:rPr lang="fr-FR" sz="3600" dirty="0" err="1"/>
              <a:t>tình</a:t>
            </a:r>
            <a:r>
              <a:rPr lang="fr-FR" sz="3600" dirty="0"/>
              <a:t> </a:t>
            </a:r>
            <a:r>
              <a:rPr lang="fr-FR" sz="3600" dirty="0" err="1"/>
              <a:t>dục</a:t>
            </a:r>
            <a:r>
              <a:rPr lang="fr-FR" sz="3600" dirty="0"/>
              <a:t> </a:t>
            </a:r>
            <a:r>
              <a:rPr lang="fr-FR" sz="3600" dirty="0" err="1"/>
              <a:t>trẻ</a:t>
            </a:r>
            <a:r>
              <a:rPr lang="fr-FR" sz="3600" dirty="0"/>
              <a:t> </a:t>
            </a:r>
            <a:r>
              <a:rPr lang="fr-FR" sz="3600" dirty="0" err="1"/>
              <a:t>em</a:t>
            </a:r>
            <a:r>
              <a:rPr lang="fr-FR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lạ</a:t>
            </a:r>
            <a:endParaRPr lang="en-US" sz="3600" dirty="0"/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loạn</a:t>
            </a:r>
            <a:r>
              <a:rPr lang="en-US" sz="3600" dirty="0"/>
              <a:t> </a:t>
            </a:r>
            <a:r>
              <a:rPr lang="en-US" sz="3600" dirty="0" err="1"/>
              <a:t>luân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phổ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3600" dirty="0" err="1"/>
              <a:t>Thỉnh</a:t>
            </a:r>
            <a:r>
              <a:rPr lang="en-US" sz="3600" dirty="0"/>
              <a:t> </a:t>
            </a:r>
            <a:r>
              <a:rPr lang="en-US" sz="3600" dirty="0" err="1"/>
              <a:t>thoảng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gã</a:t>
            </a:r>
            <a:r>
              <a:rPr lang="en-US" sz="3600" dirty="0"/>
              <a:t> say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en-US" sz="3600" dirty="0" err="1"/>
              <a:t>lầm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r>
              <a:rPr lang="en-US" sz="3600" dirty="0"/>
              <a:t> </a:t>
            </a:r>
            <a:r>
              <a:rPr lang="en-US" sz="3600" dirty="0" err="1"/>
              <a:t>lối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,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bao </a:t>
            </a:r>
            <a:r>
              <a:rPr lang="en-US" sz="3600" dirty="0" err="1"/>
              <a:t>giờ</a:t>
            </a:r>
            <a:r>
              <a:rPr lang="en-US" sz="3600" dirty="0"/>
              <a:t> </a:t>
            </a:r>
            <a:r>
              <a:rPr lang="en-US" sz="3600" dirty="0" err="1"/>
              <a:t>xảy</a:t>
            </a:r>
            <a:r>
              <a:rPr lang="en-US" sz="3600" dirty="0"/>
              <a:t> ra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tôi</a:t>
            </a:r>
            <a:endParaRPr lang="en-US" sz="3600" dirty="0"/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kẻ</a:t>
            </a:r>
            <a:r>
              <a:rPr lang="en-US" sz="3600" dirty="0"/>
              <a:t> </a:t>
            </a:r>
            <a:r>
              <a:rPr lang="fr-FR" sz="3600" dirty="0" err="1"/>
              <a:t>xâm</a:t>
            </a:r>
            <a:r>
              <a:rPr lang="fr-FR" sz="3600" dirty="0"/>
              <a:t> </a:t>
            </a:r>
            <a:r>
              <a:rPr lang="fr-FR" sz="3600" dirty="0" err="1"/>
              <a:t>hại</a:t>
            </a:r>
            <a:r>
              <a:rPr lang="fr-FR" sz="3600" dirty="0"/>
              <a:t> </a:t>
            </a:r>
            <a:r>
              <a:rPr lang="fr-FR" sz="3600" dirty="0" err="1"/>
              <a:t>tình</a:t>
            </a:r>
            <a:r>
              <a:rPr lang="fr-FR" sz="3600" dirty="0"/>
              <a:t> </a:t>
            </a:r>
            <a:r>
              <a:rPr lang="fr-FR" sz="3600" dirty="0" err="1"/>
              <a:t>dục</a:t>
            </a:r>
            <a:r>
              <a:rPr lang="fr-FR" sz="3600" dirty="0"/>
              <a:t> </a:t>
            </a:r>
            <a:r>
              <a:rPr lang="fr-FR" sz="3600" dirty="0" err="1"/>
              <a:t>trẻ</a:t>
            </a:r>
            <a:r>
              <a:rPr lang="fr-FR" sz="3600" dirty="0"/>
              <a:t> </a:t>
            </a:r>
            <a:r>
              <a:rPr lang="fr-FR" sz="3600" dirty="0" err="1"/>
              <a:t>em</a:t>
            </a:r>
            <a:r>
              <a:rPr lang="fr-FR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CAC8B-F655-43AE-A9FE-B53E2FF6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048"/>
            <a:ext cx="10515600" cy="4351338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gã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49218-7CA9-488C-81FD-FD53355A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6.</a:t>
            </a:r>
            <a:r>
              <a:rPr lang="en-US" sz="3600" dirty="0">
                <a:latin typeface="+mn-lt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trẻ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xâm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hại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tình</a:t>
            </a:r>
            <a:r>
              <a:rPr lang="fr-FR" sz="36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3600" b="1" dirty="0" err="1">
                <a:effectLst/>
                <a:latin typeface="+mn-lt"/>
                <a:ea typeface="Calibri" panose="020F0502020204030204" pitchFamily="34" charset="0"/>
              </a:rPr>
              <a:t>dục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0DE7C-F874-4893-8942-1DB70BC5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126"/>
            <a:ext cx="10515600" cy="4351338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bẩn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74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482B7-F771-43FB-BA87-D8810667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029"/>
            <a:ext cx="10515600" cy="5313934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lây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r>
              <a:rPr lang="fr-F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C728F-F085-4B0D-931D-47F618E3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468046"/>
          </a:xfrm>
        </p:spPr>
        <p:txBody>
          <a:bodyPr/>
          <a:lstStyle/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vi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ị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đùn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thụt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lùi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lo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87036-8A6B-44EA-B893-2997F28B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303"/>
            <a:ext cx="10515600" cy="5303660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bê,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né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đụng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95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ECB25-EB24-4ED1-9F0B-27C4EE57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37101-CCEC-45F4-AC7A-D93E4EF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QHTD qua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cởi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lót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sụp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sút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 err="1">
                <a:effectLst/>
                <a:ea typeface="Calibri" panose="020F0502020204030204" pitchFamily="34" charset="0"/>
              </a:rPr>
              <a:t>Chạy</a:t>
            </a:r>
            <a:r>
              <a:rPr lang="fr-FR" dirty="0">
                <a:effectLst/>
                <a:ea typeface="Calibri" panose="020F0502020204030204" pitchFamily="34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</a:rPr>
              <a:t>trốn</a:t>
            </a:r>
            <a:r>
              <a:rPr lang="fr-FR" dirty="0">
                <a:effectLst/>
                <a:ea typeface="Calibri" panose="020F0502020204030204" pitchFamily="34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</a:rPr>
              <a:t>khỏi</a:t>
            </a:r>
            <a:r>
              <a:rPr lang="fr-FR" dirty="0">
                <a:effectLst/>
                <a:ea typeface="Calibri" panose="020F0502020204030204" pitchFamily="34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</a:rPr>
              <a:t>gia</a:t>
            </a:r>
            <a:r>
              <a:rPr lang="fr-FR" dirty="0">
                <a:effectLst/>
                <a:ea typeface="Calibri" panose="020F0502020204030204" pitchFamily="34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</a:rPr>
              <a:t>đình</a:t>
            </a:r>
            <a:r>
              <a:rPr lang="fr-FR" dirty="0">
                <a:effectLst/>
                <a:ea typeface="Calibri" panose="020F050202020403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18075-0DF6-493E-8E4C-F7B18ED9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755"/>
            <a:ext cx="10515600" cy="5324208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chan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6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4000" b="1" dirty="0" err="1"/>
              <a:t>Khái</a:t>
            </a:r>
            <a:r>
              <a:rPr lang="en-US" sz="4000" b="1" dirty="0"/>
              <a:t> </a:t>
            </a:r>
            <a:r>
              <a:rPr lang="en-US" sz="4000" b="1" dirty="0" err="1"/>
              <a:t>niệm</a:t>
            </a:r>
            <a:r>
              <a:rPr lang="en-US" sz="4000" b="1" dirty="0"/>
              <a:t> </a:t>
            </a:r>
            <a:r>
              <a:rPr lang="en-US" sz="4000" b="1" dirty="0" err="1"/>
              <a:t>trẻ</a:t>
            </a:r>
            <a:r>
              <a:rPr lang="en-US" sz="4000" b="1" dirty="0"/>
              <a:t> </a:t>
            </a:r>
            <a:r>
              <a:rPr lang="en-US" sz="4000" b="1" dirty="0" err="1"/>
              <a:t>em</a:t>
            </a:r>
            <a:endParaRPr lang="en-US" sz="4000" b="1" dirty="0"/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vi-VN" dirty="0" smtClean="0"/>
              <a:t>Theo </a:t>
            </a:r>
            <a:r>
              <a:rPr lang="vi-VN" dirty="0"/>
              <a:t>Công ước của Liên hợp quốc về Quyền trẻ em (QTE), trẻ em là những </a:t>
            </a:r>
            <a:r>
              <a:rPr lang="vi-VN" b="1" i="1" dirty="0"/>
              <a:t>người dưới 18 tuổi</a:t>
            </a:r>
            <a:r>
              <a:rPr lang="vi-VN" dirty="0"/>
              <a:t>, trừ trường hợp quốc gia công nhận tuổi thành niên sớm hơn.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-Theo </a:t>
            </a:r>
            <a:r>
              <a:rPr lang="en-US" dirty="0" err="1"/>
              <a:t>Điều</a:t>
            </a:r>
            <a:r>
              <a:rPr lang="en-US" dirty="0"/>
              <a:t> 1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2016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Nam,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dưới</a:t>
            </a:r>
            <a:r>
              <a:rPr lang="en-US" b="1" i="1" dirty="0"/>
              <a:t> 16 </a:t>
            </a:r>
            <a:r>
              <a:rPr lang="en-US" b="1" i="1" dirty="0" err="1"/>
              <a:t>tuổi</a:t>
            </a:r>
            <a:r>
              <a:rPr lang="en-US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8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7A606-801B-4647-83C6-2CE324E0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550239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lăp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Dửng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lo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sệt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4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E2232-4336-4125-A4E5-25307E13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5" y="102742"/>
            <a:ext cx="10515600" cy="547832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Các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XHTD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fr-F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51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E4B710-47AE-45E9-A994-6E3DEB3A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755"/>
            <a:ext cx="10515600" cy="5324208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ơ,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VD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2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D65FE-DD9B-47EC-9D25-B5EB2551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840"/>
            <a:ext cx="10515600" cy="5478320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tuý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9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99CF3-767F-4C0B-9FB2-168F8AB0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Nguyên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77858-4C61-41B2-8600-26CE8D4F9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xói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TE </a:t>
            </a:r>
            <a:r>
              <a:rPr lang="en-US" dirty="0" err="1">
                <a:effectLst/>
                <a:ea typeface="Calibri" panose="020F0502020204030204" pitchFamily="34" charset="0"/>
              </a:rPr>
              <a:t>đua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đòi</a:t>
            </a:r>
            <a:r>
              <a:rPr lang="en-US" dirty="0">
                <a:effectLst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</a:rPr>
              <a:t>lối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sống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truỵ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lạc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7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06D81-6FFE-4B49-BF53-965C70EC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933"/>
            <a:ext cx="10515600" cy="5355030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internet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45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26A60-6E8D-4E74-9B9D-0FB5F37C8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739"/>
            <a:ext cx="10515600" cy="5437224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XHTD </a:t>
            </a:r>
            <a:r>
              <a:rPr lang="en-US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19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78859F-703C-42E1-BC60-CC5D74BF3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692"/>
            <a:ext cx="10515600" cy="4351338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rụt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rè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2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DCADB-92D1-4338-8559-8F1C408F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10.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hại</a:t>
            </a:r>
            <a:r>
              <a:rPr lang="en-US" b="1" dirty="0"/>
              <a:t> </a:t>
            </a:r>
            <a:r>
              <a:rPr lang="en-US" b="1" dirty="0" err="1"/>
              <a:t>tình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endParaRPr lang="en-US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F8A3BAD0-C668-49C0-B2CE-B2B4A827C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651702"/>
              </p:ext>
            </p:extLst>
          </p:nvPr>
        </p:nvGraphicFramePr>
        <p:xfrm>
          <a:off x="838200" y="1825624"/>
          <a:ext cx="10515600" cy="424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3869019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849061537"/>
                    </a:ext>
                  </a:extLst>
                </a:gridCol>
              </a:tblGrid>
              <a:tr h="531421">
                <a:tc gridSpan="2">
                  <a:txBody>
                    <a:bodyPr/>
                    <a:lstStyle/>
                    <a:p>
                      <a:r>
                        <a:rPr lang="en-US" sz="2800" dirty="0" err="1"/>
                        <a:t>Tùy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thuộc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vào</a:t>
                      </a:r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các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yếu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tố</a:t>
                      </a:r>
                      <a:r>
                        <a:rPr lang="en-US" sz="2800" dirty="0"/>
                        <a:t>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910019"/>
                  </a:ext>
                </a:extLst>
              </a:tr>
              <a:tr h="288277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800" dirty="0" err="1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hỗ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trợ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ea typeface="Calibri" panose="020F0502020204030204" pitchFamily="34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ea typeface="Calibri" panose="020F0502020204030204" pitchFamily="34" charset="0"/>
                        </a:rPr>
                        <a:t> 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86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63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143D0-450B-4007-A479-E02D6357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/>
          <a:lstStyle/>
          <a:p>
            <a:r>
              <a:rPr lang="en-US" sz="3200" dirty="0" err="1">
                <a:effectLst/>
                <a:ea typeface="Calibri" panose="020F0502020204030204" pitchFamily="34" charset="0"/>
              </a:rPr>
              <a:t>Hậu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quả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mặt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</a:rPr>
              <a:t>chất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</a:p>
          <a:p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A69831-E0FE-418B-9CD0-B42E457A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916"/>
            <a:ext cx="10515600" cy="5791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bao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22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8DF83-0965-4F73-8FBD-4CDC91AB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B143E3-F4AD-44A8-B98C-B242384B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tin. Tin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khâu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nhạy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phẫn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phẫn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75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444D4-3EB4-4D34-B19F-4E2440E9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739"/>
            <a:ext cx="10515600" cy="5437224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fr-FR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92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F100C-195D-4618-8EFB-2306CAC6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5406"/>
            <a:ext cx="10515600" cy="5321557"/>
          </a:xfrm>
        </p:spPr>
        <p:txBody>
          <a:bodyPr/>
          <a:lstStyle/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dirty="0" err="1">
                <a:cs typeface="Times New Roman" panose="02020603050405020304" pitchFamily="18" charset="0"/>
              </a:rPr>
              <a:t>Lắng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nghe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 : </a:t>
            </a:r>
            <a:r>
              <a:rPr lang="fr-FR" dirty="0" err="1">
                <a:cs typeface="Times New Roman" panose="02020603050405020304" pitchFamily="18" charset="0"/>
              </a:rPr>
              <a:t>Hãy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đảm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bảo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với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rằng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có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thể</a:t>
            </a:r>
            <a:r>
              <a:rPr lang="fr-FR" dirty="0">
                <a:cs typeface="Times New Roman" panose="02020603050405020304" pitchFamily="18" charset="0"/>
              </a:rPr>
              <a:t>  </a:t>
            </a:r>
            <a:r>
              <a:rPr lang="fr-FR" dirty="0" err="1">
                <a:cs typeface="Times New Roman" panose="02020603050405020304" pitchFamily="18" charset="0"/>
              </a:rPr>
              <a:t>kể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mọi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thứ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trong</a:t>
            </a:r>
            <a:r>
              <a:rPr lang="fr-FR" dirty="0">
                <a:cs typeface="Times New Roman" panose="02020603050405020304" pitchFamily="18" charset="0"/>
              </a:rPr>
              <a:t> bao </a:t>
            </a:r>
            <a:r>
              <a:rPr lang="fr-FR" dirty="0" err="1">
                <a:cs typeface="Times New Roman" panose="02020603050405020304" pitchFamily="18" charset="0"/>
              </a:rPr>
              <a:t>lâu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cũng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được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mà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không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sợ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bị</a:t>
            </a:r>
            <a:r>
              <a:rPr lang="fr-FR" dirty="0">
                <a:cs typeface="Times New Roman" panose="02020603050405020304" pitchFamily="18" charset="0"/>
              </a:rPr>
              <a:t> ai </a:t>
            </a:r>
            <a:r>
              <a:rPr lang="fr-FR" dirty="0" err="1">
                <a:cs typeface="Times New Roman" panose="02020603050405020304" pitchFamily="18" charset="0"/>
              </a:rPr>
              <a:t>cắt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ngang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hay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nghe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trộm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cả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khuyến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khích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thật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thoải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mái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nhưng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không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được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gây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sức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ép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cho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. </a:t>
            </a:r>
            <a:r>
              <a:rPr lang="fr-FR" dirty="0" err="1">
                <a:cs typeface="Times New Roman" panose="02020603050405020304" pitchFamily="18" charset="0"/>
              </a:rPr>
              <a:t>Đặt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câu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hỏi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mở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một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cách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tối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đa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không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thăm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dò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hoặc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hỏi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theo</a:t>
            </a:r>
            <a:r>
              <a:rPr lang="fr-FR" dirty="0">
                <a:cs typeface="Times New Roman" panose="02020603050405020304" pitchFamily="18" charset="0"/>
              </a:rPr>
              <a:t> ý </a:t>
            </a:r>
            <a:r>
              <a:rPr lang="fr-FR" dirty="0" err="1">
                <a:cs typeface="Times New Roman" panose="02020603050405020304" pitchFamily="18" charset="0"/>
              </a:rPr>
              <a:t>kiến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chủ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quan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của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mình</a:t>
            </a:r>
            <a:r>
              <a:rPr lang="fr-FR" dirty="0">
                <a:cs typeface="Times New Roman" panose="02020603050405020304" pitchFamily="18" charset="0"/>
              </a:rPr>
              <a:t>. </a:t>
            </a:r>
            <a:r>
              <a:rPr lang="fr-FR" dirty="0" err="1">
                <a:cs typeface="Times New Roman" panose="02020603050405020304" pitchFamily="18" charset="0"/>
              </a:rPr>
              <a:t>Không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phán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xét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không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vặn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vẹo</a:t>
            </a:r>
            <a:r>
              <a:rPr lang="fr-FR" dirty="0">
                <a:cs typeface="Times New Roman" panose="02020603050405020304" pitchFamily="18" charset="0"/>
              </a:rPr>
              <a:t>. </a:t>
            </a:r>
            <a:r>
              <a:rPr lang="fr-FR" dirty="0" err="1">
                <a:cs typeface="Times New Roman" panose="02020603050405020304" pitchFamily="18" charset="0"/>
              </a:rPr>
              <a:t>Chứng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tỏ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cho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thấy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bạn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thông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cảm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và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hiểu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những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gì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trẻ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nói</a:t>
            </a:r>
            <a:r>
              <a:rPr lang="fr-FR" dirty="0">
                <a:cs typeface="Times New Roman" panose="02020603050405020304" pitchFamily="18" charset="0"/>
              </a:rPr>
              <a:t>. 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2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7405E-EAAB-4531-B4E1-9BDFFDEA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A2C58-09C4-458F-9DF4-AA312429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8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B1D0B-6095-4929-BA79-21BB33BD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Các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CF851-7857-4C1C-AF8C-ACDC3420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980"/>
            <a:ext cx="10515600" cy="5015983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CQ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xoá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nhoà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tat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2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3E7D-FD44-4C65-8524-3D36C757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3F565-3B97-4DFF-9631-10805D90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nơi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xâm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dục</a:t>
            </a:r>
            <a:endParaRPr lang="en-US" sz="3600" dirty="0"/>
          </a:p>
          <a:p>
            <a:r>
              <a:rPr lang="en-US" sz="3600" dirty="0" err="1"/>
              <a:t>Giám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y</a:t>
            </a:r>
          </a:p>
          <a:p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cán</a:t>
            </a:r>
            <a:r>
              <a:rPr lang="en-US" sz="3600" dirty="0"/>
              <a:t> </a:t>
            </a:r>
            <a:r>
              <a:rPr lang="en-US" sz="3600" dirty="0" err="1"/>
              <a:t>bộ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tra</a:t>
            </a:r>
            <a:endParaRPr lang="en-US" sz="3600" dirty="0"/>
          </a:p>
          <a:p>
            <a:r>
              <a:rPr lang="en-US" sz="3600" dirty="0" err="1"/>
              <a:t>Tòa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9305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5F0F3-159A-43E2-BDB4-0ECC838B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tránh</a:t>
            </a:r>
            <a:r>
              <a:rPr lang="en-US" sz="4000" b="1" dirty="0"/>
              <a:t> </a:t>
            </a:r>
            <a:r>
              <a:rPr lang="en-US" sz="4000" b="1" dirty="0" err="1"/>
              <a:t>xâm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tình</a:t>
            </a:r>
            <a:r>
              <a:rPr lang="en-US" sz="4000" b="1" dirty="0"/>
              <a:t> </a:t>
            </a:r>
            <a:r>
              <a:rPr lang="en-US" sz="4000" b="1" dirty="0" err="1"/>
              <a:t>dục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2A874-6216-4C2B-8825-4C5DA9EDD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an </a:t>
            </a: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ý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khắc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.</a:t>
            </a:r>
          </a:p>
          <a:p>
            <a:pPr lvl="0"/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đôi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vi </a:t>
            </a:r>
            <a:r>
              <a:rPr lang="en-US" sz="3200" dirty="0" err="1"/>
              <a:t>xâm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dục</a:t>
            </a:r>
            <a:endParaRPr lang="en-US" sz="3200" dirty="0"/>
          </a:p>
          <a:p>
            <a:pPr lvl="0"/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vệ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 smtClean="0"/>
              <a:t>em</a:t>
            </a:r>
            <a:endParaRPr lang="en-US" sz="3200" dirty="0" smtClean="0"/>
          </a:p>
          <a:p>
            <a:pPr lvl="0"/>
            <a:r>
              <a:rPr lang="en-US" sz="3200" dirty="0" err="1" smtClean="0"/>
              <a:t>Lắp</a:t>
            </a:r>
            <a:r>
              <a:rPr lang="en-US" sz="3200" dirty="0" smtClean="0"/>
              <a:t> camera </a:t>
            </a:r>
            <a:r>
              <a:rPr lang="en-US" sz="3200" dirty="0" err="1" smtClean="0"/>
              <a:t>giám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49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46874-A913-4367-B1D2-4B393DEB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4" y="753908"/>
            <a:ext cx="10515600" cy="4958633"/>
          </a:xfrm>
        </p:spPr>
        <p:txBody>
          <a:bodyPr/>
          <a:lstStyle/>
          <a:p>
            <a:pPr lvl="0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hòm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hay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  <a:p>
            <a:pPr lvl="0"/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sản</a:t>
            </a:r>
            <a:endParaRPr lang="en-US" dirty="0"/>
          </a:p>
          <a:p>
            <a:pPr lvl="0"/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  <a:p>
            <a:pPr lvl="0"/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huynh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huynh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  <a:p>
            <a:pPr lvl="0"/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8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7456B-D922-4485-8A4E-005B2D30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3. </a:t>
            </a:r>
            <a:r>
              <a:rPr lang="vi-VN" b="1" dirty="0" smtClean="0"/>
              <a:t>Các </a:t>
            </a:r>
            <a:r>
              <a:rPr lang="vi-VN" b="1" dirty="0"/>
              <a:t>cấp độ bảo vệ trẻ 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EB8DD-C8F9-41AF-BDCE-2A075CE0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3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55682" y="1759973"/>
            <a:ext cx="6384731" cy="4001729"/>
            <a:chOff x="2360" y="195"/>
            <a:chExt cx="8001" cy="2584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95"/>
              <a:ext cx="8001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9"/>
            <p:cNvSpPr txBox="1">
              <a:spLocks/>
            </p:cNvSpPr>
            <p:nvPr/>
          </p:nvSpPr>
          <p:spPr bwMode="auto">
            <a:xfrm>
              <a:off x="3535" y="494"/>
              <a:ext cx="543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lnSpc>
                  <a:spcPts val="134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Phòng</a:t>
              </a: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ngừa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tuyên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nâng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trẻ</a:t>
              </a: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48"/>
            <p:cNvSpPr txBox="1">
              <a:spLocks/>
            </p:cNvSpPr>
            <p:nvPr/>
          </p:nvSpPr>
          <p:spPr bwMode="auto">
            <a:xfrm>
              <a:off x="4273" y="1247"/>
              <a:ext cx="444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34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Hỗ</a:t>
              </a:r>
              <a:r>
                <a:rPr lang="en-US" b="1" spc="-2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trợ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Ngăn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chặn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báo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hỗ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trợ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giảm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thiểu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hại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XHTD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47"/>
            <p:cNvSpPr txBox="1">
              <a:spLocks/>
            </p:cNvSpPr>
            <p:nvPr/>
          </p:nvSpPr>
          <p:spPr bwMode="auto">
            <a:xfrm>
              <a:off x="5056" y="2129"/>
              <a:ext cx="2883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34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</a:t>
              </a:r>
              <a:r>
                <a:rPr lang="en-US" b="1" spc="-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thiệp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CS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phục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hồi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tái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hòa</a:t>
              </a:r>
              <a:r>
                <a:rPr lang="en-US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nhập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50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3" y="294967"/>
            <a:ext cx="7846024" cy="6390967"/>
          </a:xfrm>
        </p:spPr>
      </p:pic>
    </p:spTree>
    <p:extLst>
      <p:ext uri="{BB962C8B-B14F-4D97-AF65-F5344CB8AC3E}">
        <p14:creationId xmlns:p14="http://schemas.microsoft.com/office/powerpoint/2010/main" val="1366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7EF917-C12D-4738-8F60-68D71910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240"/>
            <a:ext cx="10515600" cy="5755723"/>
          </a:xfrm>
        </p:spPr>
        <p:txBody>
          <a:bodyPr/>
          <a:lstStyle/>
          <a:p>
            <a:pPr marL="0" marR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lvl="0"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Điều 112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34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BVTE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xã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e1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9738" y="1396180"/>
            <a:ext cx="6554429" cy="50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2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cố</a:t>
            </a:r>
            <a:r>
              <a:rPr lang="en-US" b="1" dirty="0"/>
              <a:t> BVTE?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0542" y="1582994"/>
            <a:ext cx="9999406" cy="4267200"/>
            <a:chOff x="1645" y="301"/>
            <a:chExt cx="8992" cy="3695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241" y="1439"/>
              <a:ext cx="2060" cy="1801"/>
            </a:xfrm>
            <a:custGeom>
              <a:avLst/>
              <a:gdLst>
                <a:gd name="T0" fmla="+- 0 3401 2241"/>
                <a:gd name="T1" fmla="*/ T0 w 2060"/>
                <a:gd name="T2" fmla="+- 0 1439 1439"/>
                <a:gd name="T3" fmla="*/ 1439 h 1801"/>
                <a:gd name="T4" fmla="+- 0 3401 2241"/>
                <a:gd name="T5" fmla="*/ T4 w 2060"/>
                <a:gd name="T6" fmla="+- 0 1709 1439"/>
                <a:gd name="T7" fmla="*/ 1709 h 1801"/>
                <a:gd name="T8" fmla="+- 0 2241 2241"/>
                <a:gd name="T9" fmla="*/ T8 w 2060"/>
                <a:gd name="T10" fmla="+- 0 1709 1439"/>
                <a:gd name="T11" fmla="*/ 1709 h 1801"/>
                <a:gd name="T12" fmla="+- 0 2241 2241"/>
                <a:gd name="T13" fmla="*/ T12 w 2060"/>
                <a:gd name="T14" fmla="+- 0 2970 1439"/>
                <a:gd name="T15" fmla="*/ 2970 h 1801"/>
                <a:gd name="T16" fmla="+- 0 3401 2241"/>
                <a:gd name="T17" fmla="*/ T16 w 2060"/>
                <a:gd name="T18" fmla="+- 0 2970 1439"/>
                <a:gd name="T19" fmla="*/ 2970 h 1801"/>
                <a:gd name="T20" fmla="+- 0 3401 2241"/>
                <a:gd name="T21" fmla="*/ T20 w 2060"/>
                <a:gd name="T22" fmla="+- 0 3240 1439"/>
                <a:gd name="T23" fmla="*/ 3240 h 1801"/>
                <a:gd name="T24" fmla="+- 0 4301 2241"/>
                <a:gd name="T25" fmla="*/ T24 w 2060"/>
                <a:gd name="T26" fmla="+- 0 2340 1439"/>
                <a:gd name="T27" fmla="*/ 2340 h 1801"/>
                <a:gd name="T28" fmla="+- 0 3401 2241"/>
                <a:gd name="T29" fmla="*/ T28 w 2060"/>
                <a:gd name="T30" fmla="+- 0 1439 1439"/>
                <a:gd name="T31" fmla="*/ 1439 h 18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060" h="1801">
                  <a:moveTo>
                    <a:pt x="1160" y="0"/>
                  </a:moveTo>
                  <a:lnTo>
                    <a:pt x="1160" y="270"/>
                  </a:lnTo>
                  <a:lnTo>
                    <a:pt x="0" y="270"/>
                  </a:lnTo>
                  <a:lnTo>
                    <a:pt x="0" y="1531"/>
                  </a:lnTo>
                  <a:lnTo>
                    <a:pt x="1160" y="1531"/>
                  </a:lnTo>
                  <a:lnTo>
                    <a:pt x="1160" y="1801"/>
                  </a:lnTo>
                  <a:lnTo>
                    <a:pt x="2060" y="901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241" y="1439"/>
              <a:ext cx="2060" cy="1801"/>
            </a:xfrm>
            <a:custGeom>
              <a:avLst/>
              <a:gdLst>
                <a:gd name="T0" fmla="+- 0 2241 2241"/>
                <a:gd name="T1" fmla="*/ T0 w 2060"/>
                <a:gd name="T2" fmla="+- 0 1709 1439"/>
                <a:gd name="T3" fmla="*/ 1709 h 1801"/>
                <a:gd name="T4" fmla="+- 0 3401 2241"/>
                <a:gd name="T5" fmla="*/ T4 w 2060"/>
                <a:gd name="T6" fmla="+- 0 1709 1439"/>
                <a:gd name="T7" fmla="*/ 1709 h 1801"/>
                <a:gd name="T8" fmla="+- 0 3401 2241"/>
                <a:gd name="T9" fmla="*/ T8 w 2060"/>
                <a:gd name="T10" fmla="+- 0 1439 1439"/>
                <a:gd name="T11" fmla="*/ 1439 h 1801"/>
                <a:gd name="T12" fmla="+- 0 4301 2241"/>
                <a:gd name="T13" fmla="*/ T12 w 2060"/>
                <a:gd name="T14" fmla="+- 0 2340 1439"/>
                <a:gd name="T15" fmla="*/ 2340 h 1801"/>
                <a:gd name="T16" fmla="+- 0 3401 2241"/>
                <a:gd name="T17" fmla="*/ T16 w 2060"/>
                <a:gd name="T18" fmla="+- 0 3240 1439"/>
                <a:gd name="T19" fmla="*/ 3240 h 1801"/>
                <a:gd name="T20" fmla="+- 0 3401 2241"/>
                <a:gd name="T21" fmla="*/ T20 w 2060"/>
                <a:gd name="T22" fmla="+- 0 2970 1439"/>
                <a:gd name="T23" fmla="*/ 2970 h 1801"/>
                <a:gd name="T24" fmla="+- 0 2241 2241"/>
                <a:gd name="T25" fmla="*/ T24 w 2060"/>
                <a:gd name="T26" fmla="+- 0 2970 1439"/>
                <a:gd name="T27" fmla="*/ 2970 h 1801"/>
                <a:gd name="T28" fmla="+- 0 2241 2241"/>
                <a:gd name="T29" fmla="*/ T28 w 2060"/>
                <a:gd name="T30" fmla="+- 0 1709 1439"/>
                <a:gd name="T31" fmla="*/ 1709 h 18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060" h="1801">
                  <a:moveTo>
                    <a:pt x="0" y="270"/>
                  </a:moveTo>
                  <a:lnTo>
                    <a:pt x="1160" y="270"/>
                  </a:lnTo>
                  <a:lnTo>
                    <a:pt x="1160" y="0"/>
                  </a:lnTo>
                  <a:lnTo>
                    <a:pt x="2060" y="901"/>
                  </a:lnTo>
                  <a:lnTo>
                    <a:pt x="1160" y="1801"/>
                  </a:lnTo>
                  <a:lnTo>
                    <a:pt x="1160" y="1531"/>
                  </a:lnTo>
                  <a:lnTo>
                    <a:pt x="0" y="1531"/>
                  </a:lnTo>
                  <a:lnTo>
                    <a:pt x="0" y="270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663"/>
              <a:ext cx="1030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420" y="1243"/>
              <a:ext cx="2060" cy="1801"/>
            </a:xfrm>
            <a:custGeom>
              <a:avLst/>
              <a:gdLst>
                <a:gd name="T0" fmla="+- 0 6579 5420"/>
                <a:gd name="T1" fmla="*/ T0 w 2060"/>
                <a:gd name="T2" fmla="+- 0 1244 1244"/>
                <a:gd name="T3" fmla="*/ 1244 h 1801"/>
                <a:gd name="T4" fmla="+- 0 6579 5420"/>
                <a:gd name="T5" fmla="*/ T4 w 2060"/>
                <a:gd name="T6" fmla="+- 0 1514 1244"/>
                <a:gd name="T7" fmla="*/ 1514 h 1801"/>
                <a:gd name="T8" fmla="+- 0 5420 5420"/>
                <a:gd name="T9" fmla="*/ T8 w 2060"/>
                <a:gd name="T10" fmla="+- 0 1514 1244"/>
                <a:gd name="T11" fmla="*/ 1514 h 1801"/>
                <a:gd name="T12" fmla="+- 0 5420 5420"/>
                <a:gd name="T13" fmla="*/ T12 w 2060"/>
                <a:gd name="T14" fmla="+- 0 2774 1244"/>
                <a:gd name="T15" fmla="*/ 2774 h 1801"/>
                <a:gd name="T16" fmla="+- 0 6579 5420"/>
                <a:gd name="T17" fmla="*/ T16 w 2060"/>
                <a:gd name="T18" fmla="+- 0 2774 1244"/>
                <a:gd name="T19" fmla="*/ 2774 h 1801"/>
                <a:gd name="T20" fmla="+- 0 6579 5420"/>
                <a:gd name="T21" fmla="*/ T20 w 2060"/>
                <a:gd name="T22" fmla="+- 0 3044 1244"/>
                <a:gd name="T23" fmla="*/ 3044 h 1801"/>
                <a:gd name="T24" fmla="+- 0 7479 5420"/>
                <a:gd name="T25" fmla="*/ T24 w 2060"/>
                <a:gd name="T26" fmla="+- 0 2144 1244"/>
                <a:gd name="T27" fmla="*/ 2144 h 1801"/>
                <a:gd name="T28" fmla="+- 0 6579 5420"/>
                <a:gd name="T29" fmla="*/ T28 w 2060"/>
                <a:gd name="T30" fmla="+- 0 1244 1244"/>
                <a:gd name="T31" fmla="*/ 1244 h 18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060" h="1801">
                  <a:moveTo>
                    <a:pt x="1159" y="0"/>
                  </a:moveTo>
                  <a:lnTo>
                    <a:pt x="1159" y="270"/>
                  </a:lnTo>
                  <a:lnTo>
                    <a:pt x="0" y="270"/>
                  </a:lnTo>
                  <a:lnTo>
                    <a:pt x="0" y="1530"/>
                  </a:lnTo>
                  <a:lnTo>
                    <a:pt x="1159" y="1530"/>
                  </a:lnTo>
                  <a:lnTo>
                    <a:pt x="1159" y="1800"/>
                  </a:lnTo>
                  <a:lnTo>
                    <a:pt x="2059" y="900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20" y="1243"/>
              <a:ext cx="2060" cy="1801"/>
            </a:xfrm>
            <a:custGeom>
              <a:avLst/>
              <a:gdLst>
                <a:gd name="T0" fmla="+- 0 5420 5420"/>
                <a:gd name="T1" fmla="*/ T0 w 2060"/>
                <a:gd name="T2" fmla="+- 0 1514 1244"/>
                <a:gd name="T3" fmla="*/ 1514 h 1801"/>
                <a:gd name="T4" fmla="+- 0 6579 5420"/>
                <a:gd name="T5" fmla="*/ T4 w 2060"/>
                <a:gd name="T6" fmla="+- 0 1514 1244"/>
                <a:gd name="T7" fmla="*/ 1514 h 1801"/>
                <a:gd name="T8" fmla="+- 0 6579 5420"/>
                <a:gd name="T9" fmla="*/ T8 w 2060"/>
                <a:gd name="T10" fmla="+- 0 1244 1244"/>
                <a:gd name="T11" fmla="*/ 1244 h 1801"/>
                <a:gd name="T12" fmla="+- 0 7479 5420"/>
                <a:gd name="T13" fmla="*/ T12 w 2060"/>
                <a:gd name="T14" fmla="+- 0 2144 1244"/>
                <a:gd name="T15" fmla="*/ 2144 h 1801"/>
                <a:gd name="T16" fmla="+- 0 6579 5420"/>
                <a:gd name="T17" fmla="*/ T16 w 2060"/>
                <a:gd name="T18" fmla="+- 0 3044 1244"/>
                <a:gd name="T19" fmla="*/ 3044 h 1801"/>
                <a:gd name="T20" fmla="+- 0 6579 5420"/>
                <a:gd name="T21" fmla="*/ T20 w 2060"/>
                <a:gd name="T22" fmla="+- 0 2774 1244"/>
                <a:gd name="T23" fmla="*/ 2774 h 1801"/>
                <a:gd name="T24" fmla="+- 0 5420 5420"/>
                <a:gd name="T25" fmla="*/ T24 w 2060"/>
                <a:gd name="T26" fmla="+- 0 2774 1244"/>
                <a:gd name="T27" fmla="*/ 2774 h 1801"/>
                <a:gd name="T28" fmla="+- 0 5420 5420"/>
                <a:gd name="T29" fmla="*/ T28 w 2060"/>
                <a:gd name="T30" fmla="+- 0 1514 1244"/>
                <a:gd name="T31" fmla="*/ 1514 h 18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060" h="1801">
                  <a:moveTo>
                    <a:pt x="0" y="270"/>
                  </a:moveTo>
                  <a:lnTo>
                    <a:pt x="1159" y="270"/>
                  </a:lnTo>
                  <a:lnTo>
                    <a:pt x="1159" y="0"/>
                  </a:lnTo>
                  <a:lnTo>
                    <a:pt x="2059" y="900"/>
                  </a:lnTo>
                  <a:lnTo>
                    <a:pt x="1159" y="1800"/>
                  </a:lnTo>
                  <a:lnTo>
                    <a:pt x="1159" y="1530"/>
                  </a:lnTo>
                  <a:lnTo>
                    <a:pt x="0" y="1530"/>
                  </a:lnTo>
                  <a:lnTo>
                    <a:pt x="0" y="270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1669"/>
              <a:ext cx="159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37" y="301"/>
              <a:ext cx="3300" cy="3695"/>
            </a:xfrm>
            <a:custGeom>
              <a:avLst/>
              <a:gdLst>
                <a:gd name="T0" fmla="+- 0 8987 7337"/>
                <a:gd name="T1" fmla="*/ T0 w 3300"/>
                <a:gd name="T2" fmla="+- 0 301 301"/>
                <a:gd name="T3" fmla="*/ 301 h 3695"/>
                <a:gd name="T4" fmla="+- 0 8987 7337"/>
                <a:gd name="T5" fmla="*/ T4 w 3300"/>
                <a:gd name="T6" fmla="+- 0 855 301"/>
                <a:gd name="T7" fmla="*/ 855 h 3695"/>
                <a:gd name="T8" fmla="+- 0 7337 7337"/>
                <a:gd name="T9" fmla="*/ T8 w 3300"/>
                <a:gd name="T10" fmla="+- 0 855 301"/>
                <a:gd name="T11" fmla="*/ 855 h 3695"/>
                <a:gd name="T12" fmla="+- 0 7337 7337"/>
                <a:gd name="T13" fmla="*/ T12 w 3300"/>
                <a:gd name="T14" fmla="+- 0 3441 301"/>
                <a:gd name="T15" fmla="*/ 3441 h 3695"/>
                <a:gd name="T16" fmla="+- 0 8987 7337"/>
                <a:gd name="T17" fmla="*/ T16 w 3300"/>
                <a:gd name="T18" fmla="+- 0 3441 301"/>
                <a:gd name="T19" fmla="*/ 3441 h 3695"/>
                <a:gd name="T20" fmla="+- 0 8987 7337"/>
                <a:gd name="T21" fmla="*/ T20 w 3300"/>
                <a:gd name="T22" fmla="+- 0 3996 301"/>
                <a:gd name="T23" fmla="*/ 3996 h 3695"/>
                <a:gd name="T24" fmla="+- 0 10637 7337"/>
                <a:gd name="T25" fmla="*/ T24 w 3300"/>
                <a:gd name="T26" fmla="+- 0 2148 301"/>
                <a:gd name="T27" fmla="*/ 2148 h 3695"/>
                <a:gd name="T28" fmla="+- 0 8987 7337"/>
                <a:gd name="T29" fmla="*/ T28 w 3300"/>
                <a:gd name="T30" fmla="+- 0 301 301"/>
                <a:gd name="T31" fmla="*/ 301 h 36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300" h="3695">
                  <a:moveTo>
                    <a:pt x="1650" y="0"/>
                  </a:moveTo>
                  <a:lnTo>
                    <a:pt x="1650" y="554"/>
                  </a:lnTo>
                  <a:lnTo>
                    <a:pt x="0" y="554"/>
                  </a:lnTo>
                  <a:lnTo>
                    <a:pt x="0" y="3140"/>
                  </a:lnTo>
                  <a:lnTo>
                    <a:pt x="1650" y="3140"/>
                  </a:lnTo>
                  <a:lnTo>
                    <a:pt x="1650" y="3695"/>
                  </a:lnTo>
                  <a:lnTo>
                    <a:pt x="3300" y="1847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337" y="301"/>
              <a:ext cx="3300" cy="3695"/>
            </a:xfrm>
            <a:custGeom>
              <a:avLst/>
              <a:gdLst>
                <a:gd name="T0" fmla="+- 0 7337 7337"/>
                <a:gd name="T1" fmla="*/ T0 w 3300"/>
                <a:gd name="T2" fmla="+- 0 855 301"/>
                <a:gd name="T3" fmla="*/ 855 h 3695"/>
                <a:gd name="T4" fmla="+- 0 8987 7337"/>
                <a:gd name="T5" fmla="*/ T4 w 3300"/>
                <a:gd name="T6" fmla="+- 0 855 301"/>
                <a:gd name="T7" fmla="*/ 855 h 3695"/>
                <a:gd name="T8" fmla="+- 0 8987 7337"/>
                <a:gd name="T9" fmla="*/ T8 w 3300"/>
                <a:gd name="T10" fmla="+- 0 301 301"/>
                <a:gd name="T11" fmla="*/ 301 h 3695"/>
                <a:gd name="T12" fmla="+- 0 10637 7337"/>
                <a:gd name="T13" fmla="*/ T12 w 3300"/>
                <a:gd name="T14" fmla="+- 0 2148 301"/>
                <a:gd name="T15" fmla="*/ 2148 h 3695"/>
                <a:gd name="T16" fmla="+- 0 8987 7337"/>
                <a:gd name="T17" fmla="*/ T16 w 3300"/>
                <a:gd name="T18" fmla="+- 0 3996 301"/>
                <a:gd name="T19" fmla="*/ 3996 h 3695"/>
                <a:gd name="T20" fmla="+- 0 8987 7337"/>
                <a:gd name="T21" fmla="*/ T20 w 3300"/>
                <a:gd name="T22" fmla="+- 0 3441 301"/>
                <a:gd name="T23" fmla="*/ 3441 h 3695"/>
                <a:gd name="T24" fmla="+- 0 7337 7337"/>
                <a:gd name="T25" fmla="*/ T24 w 3300"/>
                <a:gd name="T26" fmla="+- 0 3441 301"/>
                <a:gd name="T27" fmla="*/ 3441 h 3695"/>
                <a:gd name="T28" fmla="+- 0 7337 7337"/>
                <a:gd name="T29" fmla="*/ T28 w 3300"/>
                <a:gd name="T30" fmla="+- 0 855 301"/>
                <a:gd name="T31" fmla="*/ 855 h 36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300" h="3695">
                  <a:moveTo>
                    <a:pt x="0" y="554"/>
                  </a:moveTo>
                  <a:lnTo>
                    <a:pt x="1650" y="554"/>
                  </a:lnTo>
                  <a:lnTo>
                    <a:pt x="1650" y="0"/>
                  </a:lnTo>
                  <a:lnTo>
                    <a:pt x="3300" y="1847"/>
                  </a:lnTo>
                  <a:lnTo>
                    <a:pt x="1650" y="3695"/>
                  </a:lnTo>
                  <a:lnTo>
                    <a:pt x="1650" y="3140"/>
                  </a:lnTo>
                  <a:lnTo>
                    <a:pt x="0" y="3140"/>
                  </a:lnTo>
                  <a:lnTo>
                    <a:pt x="0" y="554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" y="1663"/>
              <a:ext cx="1030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5"/>
            <p:cNvSpPr txBox="1">
              <a:spLocks/>
            </p:cNvSpPr>
            <p:nvPr/>
          </p:nvSpPr>
          <p:spPr bwMode="auto">
            <a:xfrm>
              <a:off x="8390" y="1184"/>
              <a:ext cx="124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12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Cán bộ BVTE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6195" marR="0">
                <a:lnSpc>
                  <a:spcPct val="10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 an xã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4"/>
            <p:cNvSpPr txBox="1">
              <a:spLocks/>
            </p:cNvSpPr>
            <p:nvPr/>
          </p:nvSpPr>
          <p:spPr bwMode="auto">
            <a:xfrm>
              <a:off x="1931" y="1861"/>
              <a:ext cx="56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5090" marR="0">
                <a:lnSpc>
                  <a:spcPts val="148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153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báo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3"/>
            <p:cNvSpPr txBox="1">
              <a:spLocks/>
            </p:cNvSpPr>
            <p:nvPr/>
          </p:nvSpPr>
          <p:spPr bwMode="auto">
            <a:xfrm>
              <a:off x="2950" y="1849"/>
              <a:ext cx="647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 marR="2540" indent="-21590">
                <a:lnSpc>
                  <a:spcPct val="93000"/>
                </a:lnSpc>
                <a:spcBef>
                  <a:spcPts val="3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Bất kể ai có thông tin</a:t>
              </a:r>
            </a:p>
          </p:txBody>
        </p:sp>
        <p:sp>
          <p:nvSpPr>
            <p:cNvPr id="17" name="Text Box 22"/>
            <p:cNvSpPr txBox="1">
              <a:spLocks/>
            </p:cNvSpPr>
            <p:nvPr/>
          </p:nvSpPr>
          <p:spPr bwMode="auto">
            <a:xfrm>
              <a:off x="4837" y="1861"/>
              <a:ext cx="65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6675" marR="0">
                <a:lnSpc>
                  <a:spcPts val="148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ts val="153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"/>
            <p:cNvSpPr txBox="1">
              <a:spLocks/>
            </p:cNvSpPr>
            <p:nvPr/>
          </p:nvSpPr>
          <p:spPr bwMode="auto">
            <a:xfrm>
              <a:off x="6110" y="1887"/>
              <a:ext cx="696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270" indent="48260">
                <a:lnSpc>
                  <a:spcPct val="95000"/>
                </a:lnSpc>
                <a:spcBef>
                  <a:spcPts val="2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Ngay lập tức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0"/>
            <p:cNvSpPr txBox="1">
              <a:spLocks/>
            </p:cNvSpPr>
            <p:nvPr/>
          </p:nvSpPr>
          <p:spPr bwMode="auto">
            <a:xfrm>
              <a:off x="7705" y="1716"/>
              <a:ext cx="517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240" marR="11430" indent="-15240" algn="just">
                <a:lnSpc>
                  <a:spcPct val="90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Báo cho ai?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9"/>
            <p:cNvSpPr txBox="1">
              <a:spLocks/>
            </p:cNvSpPr>
            <p:nvPr/>
          </p:nvSpPr>
          <p:spPr bwMode="auto">
            <a:xfrm>
              <a:off x="8538" y="1971"/>
              <a:ext cx="118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12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Tổng đài 111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8"/>
            <p:cNvSpPr txBox="1">
              <a:spLocks/>
            </p:cNvSpPr>
            <p:nvPr/>
          </p:nvSpPr>
          <p:spPr bwMode="auto">
            <a:xfrm>
              <a:off x="8471" y="2532"/>
              <a:ext cx="87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34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 tiếng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427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can </a:t>
            </a:r>
            <a:r>
              <a:rPr lang="en-US" dirty="0" err="1"/>
              <a:t>thiệp</a:t>
            </a:r>
            <a:r>
              <a:rPr lang="en-US" dirty="0"/>
              <a:t> BVTE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tuân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56/2017/NĐ-CP </a:t>
            </a:r>
            <a:r>
              <a:rPr lang="en-US" dirty="0" err="1"/>
              <a:t>ngày</a:t>
            </a:r>
            <a:r>
              <a:rPr lang="en-US" dirty="0"/>
              <a:t> 09/5/2017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16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85089" y="365125"/>
            <a:ext cx="6545724" cy="6143830"/>
            <a:chOff x="2925" y="178"/>
            <a:chExt cx="6648" cy="6406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8"/>
              <a:ext cx="6648" cy="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 txBox="1">
              <a:spLocks/>
            </p:cNvSpPr>
            <p:nvPr/>
          </p:nvSpPr>
          <p:spPr bwMode="auto">
            <a:xfrm>
              <a:off x="5718" y="634"/>
              <a:ext cx="107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1430" algn="ctr">
                <a:lnSpc>
                  <a:spcPct val="90000"/>
                </a:lnSpc>
                <a:spcBef>
                  <a:spcPts val="7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en-US" sz="12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 </a:t>
              </a: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 đánh gia sơ</a:t>
              </a:r>
              <a:r>
                <a:rPr lang="en-US" sz="12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4"/>
            <p:cNvSpPr txBox="1">
              <a:spLocks/>
            </p:cNvSpPr>
            <p:nvPr/>
          </p:nvSpPr>
          <p:spPr bwMode="auto">
            <a:xfrm>
              <a:off x="3259" y="2054"/>
              <a:ext cx="1061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1430" indent="-1270" algn="ctr">
                <a:lnSpc>
                  <a:spcPct val="90000"/>
                </a:lnSpc>
                <a:spcBef>
                  <a:spcPts val="7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Đánh giá KH và kết thúc ca hoặc chuyển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31445" marR="142875" algn="ctr">
                <a:lnSpc>
                  <a:spcPts val="1275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tuyến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3"/>
            <p:cNvSpPr txBox="1">
              <a:spLocks/>
            </p:cNvSpPr>
            <p:nvPr/>
          </p:nvSpPr>
          <p:spPr bwMode="auto">
            <a:xfrm>
              <a:off x="5630" y="3165"/>
              <a:ext cx="126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1430" algn="ctr">
                <a:lnSpc>
                  <a:spcPct val="90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 </a:t>
              </a:r>
              <a:r>
                <a:rPr lang="en-US" sz="1400" b="1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 </a:t>
              </a:r>
              <a:r>
                <a:rPr lang="en-U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</a:t>
              </a:r>
              <a:r>
                <a:rPr lang="en-US" sz="1400" b="1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thiệp </a:t>
              </a:r>
              <a:r>
                <a:rPr lang="en-US" sz="1400" b="1">
                  <a:solidFill>
                    <a:srgbClr val="FFFFFF"/>
                  </a:solidFill>
                  <a:effectLst/>
                  <a:latin typeface="Carlito"/>
                  <a:ea typeface="Calibri" panose="020F0502020204030204" pitchFamily="34" charset="0"/>
                  <a:cs typeface="Times New Roman" panose="02020603050405020304" pitchFamily="18" charset="0"/>
                </a:rPr>
                <a:t>BVTE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"/>
            <p:cNvSpPr txBox="1">
              <a:spLocks/>
            </p:cNvSpPr>
            <p:nvPr/>
          </p:nvSpPr>
          <p:spPr bwMode="auto">
            <a:xfrm>
              <a:off x="8220" y="2175"/>
              <a:ext cx="1017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11430" indent="8890" algn="just">
                <a:lnSpc>
                  <a:spcPct val="90000"/>
                </a:lnSpc>
                <a:spcBef>
                  <a:spcPts val="65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1200" spc="-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 thông tin và đánh giá nguy cơ cụ</a:t>
              </a:r>
              <a:r>
                <a:rPr lang="en-US" sz="12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"/>
            <p:cNvSpPr txBox="1">
              <a:spLocks/>
            </p:cNvSpPr>
            <p:nvPr/>
          </p:nvSpPr>
          <p:spPr bwMode="auto">
            <a:xfrm>
              <a:off x="4178" y="5450"/>
              <a:ext cx="110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 hiện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3025" marR="0">
                <a:lnSpc>
                  <a:spcPts val="134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 hoạch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0"/>
            <p:cNvSpPr txBox="1">
              <a:spLocks/>
            </p:cNvSpPr>
            <p:nvPr/>
          </p:nvSpPr>
          <p:spPr bwMode="auto">
            <a:xfrm>
              <a:off x="7273" y="5202"/>
              <a:ext cx="1027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715" marR="11430" indent="-6350" algn="just">
                <a:lnSpc>
                  <a:spcPct val="91000"/>
                </a:lnSpc>
                <a:spcBef>
                  <a:spcPts val="5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Xây</a:t>
              </a:r>
              <a:r>
                <a:rPr lang="en-US" sz="1200" spc="-1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dựng </a:t>
              </a: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 hoạch can thiệp bảo</a:t>
              </a:r>
              <a:r>
                <a:rPr lang="en-US" sz="12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vệ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487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81916"/>
              </p:ext>
            </p:extLst>
          </p:nvPr>
        </p:nvGraphicFramePr>
        <p:xfrm>
          <a:off x="501444" y="365125"/>
          <a:ext cx="11326762" cy="572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381"/>
                <a:gridCol w="5663381"/>
              </a:tblGrid>
              <a:tr h="10822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Luật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mồ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hoàn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cập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nghiêm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trọng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lực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lột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khuyết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dục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nhiễm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HIV/AIDS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bán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phạm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nghèo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nghèo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cận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nghèo</a:t>
                      </a:r>
                      <a:endParaRPr lang="en-US" dirty="0"/>
                    </a:p>
                  </a:txBody>
                  <a:tcPr/>
                </a:tc>
              </a:tr>
              <a:tr h="662683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tị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21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8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CÁC </a:t>
            </a:r>
            <a:r>
              <a:rPr lang="en-US" sz="3200" b="1" dirty="0"/>
              <a:t>HÌNH THỨC HOẠT ĐỘNG TRUYỀN THÔNG TRONG CÔNG TÁC BẢO VỆ TRẺ EM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sz="3200" b="1" dirty="0" err="1" smtClean="0"/>
              <a:t>Khái</a:t>
            </a:r>
            <a:r>
              <a:rPr lang="en-US" sz="3200" b="1" dirty="0" smtClean="0"/>
              <a:t> </a:t>
            </a:r>
            <a:r>
              <a:rPr lang="en-US" sz="3200" b="1" dirty="0" err="1"/>
              <a:t>niệm</a:t>
            </a:r>
            <a:r>
              <a:rPr lang="en-US" sz="3200" b="1" dirty="0"/>
              <a:t> </a:t>
            </a:r>
            <a:r>
              <a:rPr lang="en-US" sz="3200" b="1" dirty="0" err="1"/>
              <a:t>truyền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 smtClean="0"/>
              <a:t>gì</a:t>
            </a:r>
            <a:endParaRPr lang="en-US" sz="3200" b="1" dirty="0" smtClean="0"/>
          </a:p>
          <a:p>
            <a:pPr marL="0" lvl="0" indent="0">
              <a:buNone/>
            </a:pPr>
            <a:endParaRPr lang="en-US" sz="3200" dirty="0"/>
          </a:p>
          <a:p>
            <a:pPr lvl="0"/>
            <a:r>
              <a:rPr lang="en-US" sz="3200" dirty="0" err="1"/>
              <a:t>Truyền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tục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trao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, chia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tin,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, </a:t>
            </a:r>
            <a:r>
              <a:rPr lang="en-US" sz="3200" dirty="0" err="1"/>
              <a:t>suy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, </a:t>
            </a:r>
            <a:r>
              <a:rPr lang="en-US" sz="3200" dirty="0" err="1"/>
              <a:t>kỹ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 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chung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77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2.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5003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trực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        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.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.</a:t>
            </a:r>
          </a:p>
          <a:p>
            <a:r>
              <a:rPr lang="en-US" dirty="0"/>
              <a:t>        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145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err="1"/>
              <a:t>Truyền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</a:t>
            </a:r>
            <a:r>
              <a:rPr lang="en-US" sz="3600" b="1" dirty="0" err="1"/>
              <a:t>gián</a:t>
            </a:r>
            <a:r>
              <a:rPr lang="en-US" sz="3600" b="1" dirty="0"/>
              <a:t> </a:t>
            </a:r>
            <a:r>
              <a:rPr lang="en-US" sz="3600" b="1" dirty="0" err="1"/>
              <a:t>tiếp</a:t>
            </a:r>
            <a:r>
              <a:rPr lang="en-US" sz="3600" b="1" dirty="0"/>
              <a:t>:</a:t>
            </a:r>
            <a:endParaRPr lang="en-US" sz="3600" dirty="0"/>
          </a:p>
          <a:p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tiện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đại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cung</a:t>
            </a:r>
            <a:r>
              <a:rPr lang="en-US" sz="3600" dirty="0"/>
              <a:t> </a:t>
            </a:r>
            <a:r>
              <a:rPr lang="en-US" sz="3600" dirty="0" err="1"/>
              <a:t>cấp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: </a:t>
            </a:r>
            <a:r>
              <a:rPr lang="en-US" sz="3600" dirty="0" err="1"/>
              <a:t>đài</a:t>
            </a:r>
            <a:r>
              <a:rPr lang="en-US" sz="3600" dirty="0"/>
              <a:t>, </a:t>
            </a:r>
            <a:r>
              <a:rPr lang="en-US" sz="3600" dirty="0" err="1"/>
              <a:t>tivi</a:t>
            </a:r>
            <a:r>
              <a:rPr lang="en-US" sz="3600" dirty="0"/>
              <a:t>,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, 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...</a:t>
            </a:r>
          </a:p>
          <a:p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ưu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: </a:t>
            </a:r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lúc</a:t>
            </a:r>
            <a:r>
              <a:rPr lang="en-US" sz="3600" dirty="0"/>
              <a:t>,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hạn</a:t>
            </a:r>
            <a:r>
              <a:rPr lang="en-US" sz="3600" dirty="0"/>
              <a:t> </a:t>
            </a:r>
            <a:r>
              <a:rPr lang="en-US" sz="3600" dirty="0" err="1"/>
              <a:t>chế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875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/>
              <a:t>yếu</a:t>
            </a:r>
            <a:r>
              <a:rPr lang="en-US" b="1" dirty="0"/>
              <a:t> </a:t>
            </a:r>
            <a:r>
              <a:rPr lang="en-US" b="1" dirty="0" err="1"/>
              <a:t>tố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13760"/>
              </p:ext>
            </p:extLst>
          </p:nvPr>
        </p:nvGraphicFramePr>
        <p:xfrm>
          <a:off x="838199" y="1825625"/>
          <a:ext cx="10639425" cy="45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076"/>
                <a:gridCol w="5467349"/>
              </a:tblGrid>
              <a:tr h="456106">
                <a:tc gridSpan="2"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4645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đảm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hứa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hẹn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872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minh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gồm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endParaRPr lang="en-US" sz="2000" dirty="0"/>
                    </a:p>
                  </a:txBody>
                  <a:tcPr/>
                </a:tc>
              </a:tr>
              <a:tr h="11246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7.-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thức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minh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hóa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địa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872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khuyến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đổi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BVTE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biện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, </a:t>
            </a:r>
            <a:r>
              <a:rPr lang="en-US" sz="3600" dirty="0" err="1"/>
              <a:t>lành</a:t>
            </a:r>
            <a:r>
              <a:rPr lang="en-US" sz="3600" dirty="0"/>
              <a:t> </a:t>
            </a:r>
            <a:r>
              <a:rPr lang="en-US" sz="3600" dirty="0" err="1"/>
              <a:t>mạnh</a:t>
            </a:r>
            <a:r>
              <a:rPr lang="en-US" sz="3600" dirty="0"/>
              <a:t>; </a:t>
            </a:r>
            <a:r>
              <a:rPr lang="en-US" sz="3600" dirty="0" err="1"/>
              <a:t>phòng</a:t>
            </a:r>
            <a:r>
              <a:rPr lang="en-US" sz="3600" dirty="0"/>
              <a:t> </a:t>
            </a:r>
            <a:r>
              <a:rPr lang="en-US" sz="3600" dirty="0" err="1"/>
              <a:t>ngừa</a:t>
            </a:r>
            <a:r>
              <a:rPr lang="en-US" sz="3600" dirty="0"/>
              <a:t>, </a:t>
            </a:r>
            <a:r>
              <a:rPr lang="en-US" sz="3600" dirty="0" err="1"/>
              <a:t>ngăn</a:t>
            </a:r>
            <a:r>
              <a:rPr lang="en-US" sz="3600" dirty="0"/>
              <a:t> </a:t>
            </a:r>
            <a:r>
              <a:rPr lang="en-US" sz="3600" dirty="0" err="1"/>
              <a:t>chặn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xử</a:t>
            </a:r>
            <a:r>
              <a:rPr lang="en-US" sz="3600" dirty="0"/>
              <a:t> </a:t>
            </a:r>
            <a:r>
              <a:rPr lang="en-US" sz="3600" dirty="0" err="1"/>
              <a:t>lý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XHTE; </a:t>
            </a:r>
            <a:r>
              <a:rPr lang="en-US" sz="3600" dirty="0" err="1"/>
              <a:t>trợ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 (</a:t>
            </a:r>
            <a:r>
              <a:rPr lang="en-US" sz="3600" dirty="0" err="1"/>
              <a:t>Khoản</a:t>
            </a:r>
            <a:r>
              <a:rPr lang="en-US" sz="3600" dirty="0"/>
              <a:t> 1, </a:t>
            </a:r>
            <a:r>
              <a:rPr lang="en-US" sz="3600" dirty="0" err="1"/>
              <a:t>Điều</a:t>
            </a:r>
            <a:r>
              <a:rPr lang="en-US" sz="3600" dirty="0"/>
              <a:t> 4 </a:t>
            </a:r>
            <a:r>
              <a:rPr lang="en-US" sz="3600" dirty="0" err="1"/>
              <a:t>Luật</a:t>
            </a:r>
            <a:r>
              <a:rPr lang="en-US" sz="3600" dirty="0"/>
              <a:t> </a:t>
            </a:r>
            <a:r>
              <a:rPr lang="en-US" sz="3600" dirty="0" err="1"/>
              <a:t>Trẻ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 2016).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9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7225"/>
            <a:ext cx="10820400" cy="10334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92683"/>
              </p:ext>
            </p:extLst>
          </p:nvPr>
        </p:nvGraphicFramePr>
        <p:xfrm>
          <a:off x="838200" y="904874"/>
          <a:ext cx="10515600" cy="505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101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tiện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Kênh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endParaRPr lang="en-US" sz="2400" dirty="0"/>
                    </a:p>
                  </a:txBody>
                  <a:tcPr/>
                </a:tc>
              </a:tr>
              <a:tr h="212726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kênh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 1.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tầng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nhiêu</a:t>
                      </a:r>
                      <a:endParaRPr lang="en-US" sz="2400" dirty="0"/>
                    </a:p>
                  </a:txBody>
                  <a:tcPr/>
                </a:tc>
              </a:tr>
              <a:tr h="158371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28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Lập</a:t>
            </a:r>
            <a:r>
              <a:rPr lang="en-US" b="1" dirty="0" smtClean="0"/>
              <a:t> </a:t>
            </a:r>
            <a:r>
              <a:rPr lang="en-US" b="1" dirty="0" err="1"/>
              <a:t>kế</a:t>
            </a:r>
            <a:r>
              <a:rPr lang="en-US" b="1" dirty="0"/>
              <a:t> </a:t>
            </a:r>
            <a:r>
              <a:rPr lang="en-US" b="1" dirty="0" err="1"/>
              <a:t>hoạch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31891"/>
              </p:ext>
            </p:extLst>
          </p:nvPr>
        </p:nvGraphicFramePr>
        <p:xfrm>
          <a:off x="971550" y="1863725"/>
          <a:ext cx="1051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Thu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nhập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tin. (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Lựa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Lựa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chọn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dung,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04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.Một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kỹ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04700"/>
              </p:ext>
            </p:extLst>
          </p:nvPr>
        </p:nvGraphicFramePr>
        <p:xfrm>
          <a:off x="838200" y="1825625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1.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chia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4.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chiếu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xử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yếu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hỗ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trợ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5330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631735"/>
              </p:ext>
            </p:extLst>
          </p:nvPr>
        </p:nvGraphicFramePr>
        <p:xfrm>
          <a:off x="838200" y="504825"/>
          <a:ext cx="1051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phi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nhịp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khiếu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lĩnh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kịch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logic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thuyết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70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24639"/>
              </p:ext>
            </p:extLst>
          </p:nvPr>
        </p:nvGraphicFramePr>
        <p:xfrm>
          <a:off x="838200" y="587375"/>
          <a:ext cx="10515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soát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Hít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thở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khăn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xảy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soát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cực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10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224414"/>
              </p:ext>
            </p:extLst>
          </p:nvPr>
        </p:nvGraphicFramePr>
        <p:xfrm>
          <a:off x="838200" y="1825625"/>
          <a:ext cx="10515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Thuyết trình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Động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Trò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luận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trực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nhạc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</a:t>
                      </a:r>
                      <a:r>
                        <a:rPr lang="en-US" sz="2800" dirty="0" err="1" smtClean="0"/>
                        <a:t>múa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466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2AF91-47E6-4732-9EA5-76A7752E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61" y="736564"/>
            <a:ext cx="10515600" cy="4351338"/>
          </a:xfrm>
        </p:spPr>
        <p:txBody>
          <a:bodyPr>
            <a:norm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ành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quẫn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miễn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Điều 114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1999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endParaRPr lang="en-U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3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1" dirty="0"/>
              <a:t>Hiếp dâm </a:t>
            </a:r>
            <a:r>
              <a:rPr lang="vi-VN" sz="3200" dirty="0"/>
              <a:t>là hành động dùng vũ lực, đe dọa dùng vũ lực để thực hiện hành vi giao cấu trái với ý muốn của nạn nhân. Trong khi đó, </a:t>
            </a:r>
            <a:r>
              <a:rPr lang="vi-VN" sz="3200" b="1" dirty="0"/>
              <a:t>cưỡng dâm </a:t>
            </a:r>
            <a:r>
              <a:rPr lang="vi-VN" sz="3200" dirty="0"/>
              <a:t>là việc dùng mọi thủ đoạn khiến nạn nhân miễn cưỡng thực hiện hành vi giao cấu.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091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DD25FD-183A-4F9A-A81B-AA98BB3C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739"/>
            <a:ext cx="10515600" cy="5437224"/>
          </a:xfrm>
        </p:spPr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 115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1999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cưỡng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8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4201</Words>
  <Application>Microsoft Office PowerPoint</Application>
  <PresentationFormat>Widescreen</PresentationFormat>
  <Paragraphs>335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Carlito</vt:lpstr>
      <vt:lpstr>Times New Roman</vt:lpstr>
      <vt:lpstr>Office Theme</vt:lpstr>
      <vt:lpstr>Microsoft PowerPoint Presentation</vt:lpstr>
      <vt:lpstr>PowerPoint Presentation</vt:lpstr>
      <vt:lpstr>PowerPoint Presentation</vt:lpstr>
      <vt:lpstr>I. Các khái niệm</vt:lpstr>
      <vt:lpstr>PowerPoint Presentation</vt:lpstr>
      <vt:lpstr>PowerPoint Presentation</vt:lpstr>
      <vt:lpstr>Bảo vệ trẻ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Đặc điểm tâm sinh lý lứa tuổi trong việc phòng tránh XHTD trẻ em </vt:lpstr>
      <vt:lpstr>PowerPoint Presentation</vt:lpstr>
      <vt:lpstr>Độ tuổi dậy thì - THCS</vt:lpstr>
      <vt:lpstr>Đăc điểm các dạng tật và vấn đề XHTDTE</vt:lpstr>
      <vt:lpstr>PowerPoint Presentation</vt:lpstr>
      <vt:lpstr>3. Trẻ chậm phát triển trí tuệ </vt:lpstr>
      <vt:lpstr>4. Trẻ rối loạn phát triển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Dấu hiệu trẻ bị xâm hại tình dục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Nguyên nhân xâm hại tình dục trẻ em</vt:lpstr>
      <vt:lpstr>PowerPoint Presentation</vt:lpstr>
      <vt:lpstr>PowerPoint Presentation</vt:lpstr>
      <vt:lpstr>PowerPoint Presentation</vt:lpstr>
      <vt:lpstr>10. Hậu quả của xâm hại tình dục trẻ em</vt:lpstr>
      <vt:lpstr>PowerPoint Presentation</vt:lpstr>
      <vt:lpstr>11. Các nguyên tắc cần lưu ý khi làm việc với trẻ </vt:lpstr>
      <vt:lpstr>PowerPoint Presentation</vt:lpstr>
      <vt:lpstr>PowerPoint Presentation</vt:lpstr>
      <vt:lpstr>12. Tư vấn cho người thân – người chăm sóc trẻ </vt:lpstr>
      <vt:lpstr>13. Các vấn đề bảo mật thông tin cho trẻ </vt:lpstr>
      <vt:lpstr>Những vấn đề lưu ý khác</vt:lpstr>
      <vt:lpstr>Phòng tránh xâm hại tình dục trong trường học.</vt:lpstr>
      <vt:lpstr>PowerPoint Presentation</vt:lpstr>
      <vt:lpstr>3. Các cấp độ bảo vệ trẻ em </vt:lpstr>
      <vt:lpstr>PowerPoint Presentation</vt:lpstr>
      <vt:lpstr>Cấu trúc tổ chức cung cấp dịch vụ BVTE cấp xã </vt:lpstr>
      <vt:lpstr>Điều gì cần được thực hiện khi có sự cố BVTE? </vt:lpstr>
      <vt:lpstr>PowerPoint Presentation</vt:lpstr>
      <vt:lpstr>PowerPoint Presentation</vt:lpstr>
      <vt:lpstr>PowerPoint Presentation</vt:lpstr>
      <vt:lpstr>PowerPoint Presentation</vt:lpstr>
      <vt:lpstr>CÁC HÌNH THỨC HOẠT ĐỘNG TRUYỀN THÔNG TRONG CÔNG TÁC BẢO VỆ TRẺ EM </vt:lpstr>
      <vt:lpstr>2. Các hình thức truyền thông </vt:lpstr>
      <vt:lpstr>PowerPoint Presentation</vt:lpstr>
      <vt:lpstr>3. Những yếu tố tác động đến hiệu quả của truyền thông</vt:lpstr>
      <vt:lpstr> </vt:lpstr>
      <vt:lpstr>4. Lập kế hoạch truyền thông</vt:lpstr>
      <vt:lpstr>5.Một số kỹ năng truyền thông </vt:lpstr>
      <vt:lpstr>PowerPoint Presentation</vt:lpstr>
      <vt:lpstr>PowerPoint Presentation</vt:lpstr>
      <vt:lpstr>Tổ chức hoạt động truyền thông trong bảo vệ trẻ em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CHỐNG XÂM HẠI TRẺ EM TRONG NHÀ TRƯỜNG</dc:title>
  <dc:creator>Phan Thi Lan Huong</dc:creator>
  <cp:lastModifiedBy>Admin</cp:lastModifiedBy>
  <cp:revision>62</cp:revision>
  <dcterms:created xsi:type="dcterms:W3CDTF">2021-12-13T15:26:31Z</dcterms:created>
  <dcterms:modified xsi:type="dcterms:W3CDTF">2022-08-17T15:35:43Z</dcterms:modified>
</cp:coreProperties>
</file>